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2.xml" ContentType="application/vnd.openxmlformats-officedocument.presentationml.tags+xml"/>
  <Override PartName="/ppt/notesSlides/notesSlide13.xml" ContentType="application/vnd.openxmlformats-officedocument.presentationml.notesSlide+xml"/>
  <Override PartName="/ppt/tags/tag3.xml" ContentType="application/vnd.openxmlformats-officedocument.presentationml.tags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  <p:sldMasterId id="2147483664" r:id="rId3"/>
  </p:sldMasterIdLst>
  <p:notesMasterIdLst>
    <p:notesMasterId r:id="rId18"/>
  </p:notesMasterIdLst>
  <p:handoutMasterIdLst>
    <p:handoutMasterId r:id="rId19"/>
  </p:handoutMasterIdLst>
  <p:sldIdLst>
    <p:sldId id="690" r:id="rId4"/>
    <p:sldId id="688" r:id="rId5"/>
    <p:sldId id="696" r:id="rId6"/>
    <p:sldId id="721" r:id="rId7"/>
    <p:sldId id="722" r:id="rId8"/>
    <p:sldId id="723" r:id="rId9"/>
    <p:sldId id="724" r:id="rId10"/>
    <p:sldId id="686" r:id="rId11"/>
    <p:sldId id="720" r:id="rId12"/>
    <p:sldId id="725" r:id="rId13"/>
    <p:sldId id="726" r:id="rId14"/>
    <p:sldId id="727" r:id="rId15"/>
    <p:sldId id="702" r:id="rId16"/>
    <p:sldId id="719" r:id="rId17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6B01"/>
    <a:srgbClr val="FF2525"/>
    <a:srgbClr val="CDF7F5"/>
    <a:srgbClr val="FC9E9E"/>
    <a:srgbClr val="D2FD9D"/>
    <a:srgbClr val="C0B9E1"/>
    <a:srgbClr val="FFFFFF"/>
    <a:srgbClr val="BACCE0"/>
    <a:srgbClr val="BBC4C8"/>
    <a:srgbClr val="3D5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021D6B-436D-DE45-89AD-06378F70C8AC}" v="77" dt="2024-09-29T08:24:43.8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80" autoAdjust="0"/>
    <p:restoredTop sz="95514" autoAdjust="0"/>
  </p:normalViewPr>
  <p:slideViewPr>
    <p:cSldViewPr snapToGrid="0">
      <p:cViewPr varScale="1">
        <p:scale>
          <a:sx n="136" d="100"/>
          <a:sy n="136" d="100"/>
        </p:scale>
        <p:origin x="64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4022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21BED-F3D0-4D29-9321-F8C216B84FD6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9ACA51-D3FA-4669-A5CD-C36713D310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4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7DD2E-939A-489C-8FCB-5BD7E12246C9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19ED4-3D75-4618-A573-99DB09BF32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AD02A4A-2F78-42A2-8BB5-4E355942CA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BA11DB-1FE7-3553-42FA-B9F90B46F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DC06D31-AC51-C69F-C597-83A8AC0020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F727A9-F137-2581-6BD9-EAAE0A13A954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8799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E011E-DED4-642A-1C0E-614B09496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3775AB6-5C31-319B-4A92-7088363B20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AED346-6F6F-B0DF-1D61-3B9FA837C60A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933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BA11DB-1FE7-3553-42FA-B9F90B46F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DC06D31-AC51-C69F-C597-83A8AC0020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F727A9-F137-2581-6BD9-EAAE0A13A954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1308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在这里列小标题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24B15B-9D34-48B7-B76B-BDE38A39AD94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541643-BF57-41B0-3A50-AA24A9ACD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21C2927-8D5B-1F79-1654-8255F95FA1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C3B6619-AF13-399C-AAD2-BA3AB4F58D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在这里列小标题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E9F8A75-15B5-8C2A-AF2A-DD1CAEE85F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24B15B-9D34-48B7-B76B-BDE38A39AD9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153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24B15B-9D34-48B7-B76B-BDE38A39AD9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在这里列小标题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24B15B-9D34-48B7-B76B-BDE38A39AD9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5ADE30-AEBB-43AE-3CFD-4D7261393C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1796213-9A7C-B403-EDD7-160C6515BD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535D33-4BB9-EC0F-7B7E-FD7F71C97B1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830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B7F277-38E8-5941-9527-F53799C1D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05801B3-518E-B559-9A96-DE88F2A442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89FC78-6712-273D-305D-F2C12ECB4F06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990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7F648-0329-A7A9-6085-2EBB0A2E8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DE858B8-43D0-5F9B-3B0B-23F9CED9D7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5E1E2C-461A-5553-06EF-E882320FE77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440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454F5-8DFD-F326-F6CC-A38E2510A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1A2F50E-1F0E-FBB6-9193-1B65F81593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9BE731-4EDA-7248-F982-B06B490EAE7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4014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在这里列小标题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24B15B-9D34-48B7-B76B-BDE38A39AD94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4AC28-CBFA-59BD-9CF2-400845631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0DA0623-6351-7AD0-E9EA-0385EDED96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2AED95-3A07-92B2-B804-C3EF5E976E52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927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zh-CN" altLang="en-US" sz="1200" kern="1200" smtClean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fld id="{2DA3FF78-4202-4C00-ABBB-2A317B784776}" type="slidenum">
              <a:rPr lang="en-US" altLang="zh-CN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感谢您下载小木头平台上提供的</a:t>
            </a:r>
            <a:r>
              <a:rPr lang="en-US" altLang="zh-CN" sz="300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作品，为了您和小木头以及原创作者的利益，请勿复制、传播、销售，否则将承担法律责任！小木头将对作品进行维权，按照传播下载次数进行十倍的索取赔偿！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ibaotu.com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11749939" y="6550223"/>
            <a:ext cx="8841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60E824D8-A1E7-4AEC-8332-86B30DC3C4B0}" type="slidenum">
              <a:rPr lang="zh-CN" altLang="en-US" sz="1200" kern="1200" smtClean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‹#›</a:t>
            </a:fld>
            <a:endParaRPr lang="zh-CN" altLang="en-US" sz="1200" kern="1200" dirty="0">
              <a:solidFill>
                <a:schemeClr val="tx1">
                  <a:tint val="7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8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 cap="flat" cmpd="sng" algn="ctr">
              <a:solidFill>
                <a:srgbClr val="3D5864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9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rgbClr val="3D5864"/>
            </a:solidFill>
            <a:ln w="28575" cap="flat" cmpd="sng" algn="ctr">
              <a:noFill/>
              <a:prstDash val="solid"/>
              <a:miter lim="800000"/>
            </a:ln>
            <a:effectLst/>
          </p:spPr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0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28575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cxnSp>
        <p:nvCxnSpPr>
          <p:cNvPr id="21" name="直接连接符 20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226759"/>
            <a:ext cx="127591" cy="320525"/>
          </a:xfrm>
          <a:prstGeom prst="rect">
            <a:avLst/>
          </a:prstGeom>
          <a:solidFill>
            <a:srgbClr val="3D5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3D5864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0" hasCustomPrompt="1"/>
          </p:nvPr>
        </p:nvSpPr>
        <p:spPr>
          <a:xfrm>
            <a:off x="237263" y="178734"/>
            <a:ext cx="6557333" cy="41657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400" kern="1200" dirty="0" smtClean="0">
                <a:solidFill>
                  <a:srgbClr val="3D5864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</a:t>
            </a:r>
          </a:p>
        </p:txBody>
      </p:sp>
      <p:sp>
        <p:nvSpPr>
          <p:cNvPr id="2" name="矩形 1"/>
          <p:cNvSpPr/>
          <p:nvPr userDrawn="1"/>
        </p:nvSpPr>
        <p:spPr>
          <a:xfrm>
            <a:off x="2041451" y="226758"/>
            <a:ext cx="10150549" cy="320525"/>
          </a:xfrm>
          <a:prstGeom prst="rect">
            <a:avLst/>
          </a:prstGeom>
          <a:gradFill>
            <a:gsLst>
              <a:gs pos="0">
                <a:srgbClr val="3D5864"/>
              </a:gs>
              <a:gs pos="45000">
                <a:srgbClr val="3D5864"/>
              </a:gs>
              <a:gs pos="83000">
                <a:srgbClr val="3D5864">
                  <a:alpha val="54902"/>
                </a:srgbClr>
              </a:gs>
              <a:gs pos="100000">
                <a:srgbClr val="3D5864">
                  <a:alpha val="4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11749939" y="6564625"/>
            <a:ext cx="8841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60E824D8-A1E7-4AEC-8332-86B30DC3C4B0}" type="slidenum">
              <a:rPr lang="zh-CN" altLang="en-US" sz="1200" kern="1200" smtClean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‹#›</a:t>
            </a:fld>
            <a:endParaRPr lang="zh-CN" altLang="en-US" sz="1200" kern="1200" dirty="0">
              <a:solidFill>
                <a:schemeClr val="tx1">
                  <a:tint val="7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29"/>
          <a:stretch>
            <a:fillRect/>
          </a:stretch>
        </p:blipFill>
        <p:spPr>
          <a:xfrm>
            <a:off x="5340455" y="0"/>
            <a:ext cx="6858633" cy="6858000"/>
          </a:xfrm>
          <a:prstGeom prst="rect">
            <a:avLst/>
          </a:prstGeom>
        </p:spPr>
      </p:pic>
      <p:sp>
        <p:nvSpPr>
          <p:cNvPr id="32" name="矩形 31"/>
          <p:cNvSpPr/>
          <p:nvPr userDrawn="1"/>
        </p:nvSpPr>
        <p:spPr>
          <a:xfrm>
            <a:off x="56728" y="0"/>
            <a:ext cx="12192000" cy="6858000"/>
          </a:xfrm>
          <a:prstGeom prst="rect">
            <a:avLst/>
          </a:prstGeom>
          <a:gradFill flip="none" rotWithShape="1">
            <a:gsLst>
              <a:gs pos="46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2" name="直接连接符 21"/>
          <p:cNvCxnSpPr/>
          <p:nvPr userDrawn="1"/>
        </p:nvCxnSpPr>
        <p:spPr>
          <a:xfrm flipV="1">
            <a:off x="667503" y="4827181"/>
            <a:ext cx="4492832" cy="12619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占位符 25"/>
          <p:cNvSpPr>
            <a:spLocks noGrp="1"/>
          </p:cNvSpPr>
          <p:nvPr>
            <p:ph type="body" sz="quarter" idx="10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27" name="文本占位符 25"/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4026732 w 5953266"/>
              <a:gd name="connsiteY1" fmla="*/ 0 h 6858000"/>
              <a:gd name="connsiteX2" fmla="*/ 4359910 w 5953266"/>
              <a:gd name="connsiteY2" fmla="*/ 252902 h 6858000"/>
              <a:gd name="connsiteX3" fmla="*/ 5953266 w 5953266"/>
              <a:gd name="connsiteY3" fmla="*/ 3682471 h 6858000"/>
              <a:gd name="connsiteX4" fmla="*/ 4670843 w 5953266"/>
              <a:gd name="connsiteY4" fmla="*/ 6825186 h 6858000"/>
              <a:gd name="connsiteX5" fmla="*/ 4635274 w 5953266"/>
              <a:gd name="connsiteY5" fmla="*/ 6858000 h 6858000"/>
              <a:gd name="connsiteX6" fmla="*/ 0 w 59532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4026732" y="0"/>
                </a:lnTo>
                <a:lnTo>
                  <a:pt x="4359910" y="252902"/>
                </a:lnTo>
                <a:cubicBezTo>
                  <a:pt x="5333013" y="1068083"/>
                  <a:pt x="5953266" y="2301751"/>
                  <a:pt x="5953266" y="3682471"/>
                </a:cubicBezTo>
                <a:cubicBezTo>
                  <a:pt x="5953266" y="4909778"/>
                  <a:pt x="5463189" y="6020895"/>
                  <a:pt x="4670843" y="6825186"/>
                </a:cubicBezTo>
                <a:lnTo>
                  <a:pt x="463527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90000"/>
            </a:schemeClr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2" name="图片 121"/>
          <p:cNvPicPr>
            <a:picLocks noChangeAspect="1"/>
          </p:cNvPicPr>
          <p:nvPr userDrawn="1"/>
        </p:nvPicPr>
        <p:blipFill>
          <a:blip r:embed="rId3"/>
          <a:srcRect l="35649" t="16934" b="16934"/>
          <a:stretch>
            <a:fillRect/>
          </a:stretch>
        </p:blipFill>
        <p:spPr>
          <a:xfrm>
            <a:off x="2" y="0"/>
            <a:ext cx="6677201" cy="6858000"/>
          </a:xfrm>
          <a:custGeom>
            <a:avLst/>
            <a:gdLst>
              <a:gd name="connsiteX0" fmla="*/ 0 w 6677201"/>
              <a:gd name="connsiteY0" fmla="*/ 0 h 6858000"/>
              <a:gd name="connsiteX1" fmla="*/ 6677201 w 6677201"/>
              <a:gd name="connsiteY1" fmla="*/ 0 h 6858000"/>
              <a:gd name="connsiteX2" fmla="*/ 6677201 w 6677201"/>
              <a:gd name="connsiteY2" fmla="*/ 6858000 h 6858000"/>
              <a:gd name="connsiteX3" fmla="*/ 0 w 66772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77201" h="6858000">
                <a:moveTo>
                  <a:pt x="0" y="0"/>
                </a:moveTo>
                <a:lnTo>
                  <a:pt x="6677201" y="0"/>
                </a:lnTo>
                <a:lnTo>
                  <a:pt x="667720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21" name="图片 120"/>
          <p:cNvPicPr/>
          <p:nvPr userDrawn="1"/>
        </p:nvPicPr>
        <p:blipFill>
          <a:blip r:embed="rId4" cstate="print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73" t="9127" b="14811"/>
          <a:stretch>
            <a:fillRect/>
          </a:stretch>
        </p:blipFill>
        <p:spPr>
          <a:xfrm>
            <a:off x="0" y="0"/>
            <a:ext cx="5953266" cy="6858000"/>
          </a:xfrm>
          <a:custGeom>
            <a:avLst/>
            <a:gdLst>
              <a:gd name="connsiteX0" fmla="*/ 0 w 5953266"/>
              <a:gd name="connsiteY0" fmla="*/ 0 h 6858000"/>
              <a:gd name="connsiteX1" fmla="*/ 5953266 w 5953266"/>
              <a:gd name="connsiteY1" fmla="*/ 0 h 6858000"/>
              <a:gd name="connsiteX2" fmla="*/ 5953266 w 5953266"/>
              <a:gd name="connsiteY2" fmla="*/ 6858000 h 6858000"/>
              <a:gd name="connsiteX3" fmla="*/ 0 w 595326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53266" h="6858000">
                <a:moveTo>
                  <a:pt x="0" y="0"/>
                </a:moveTo>
                <a:lnTo>
                  <a:pt x="5953266" y="0"/>
                </a:lnTo>
                <a:lnTo>
                  <a:pt x="595326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矩形 8"/>
          <p:cNvSpPr/>
          <p:nvPr userDrawn="1"/>
        </p:nvSpPr>
        <p:spPr>
          <a:xfrm>
            <a:off x="2122934" y="3082752"/>
            <a:ext cx="2964273" cy="1107996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lvl="0" algn="ctr">
              <a:defRPr/>
            </a:pPr>
            <a:r>
              <a:rPr lang="en-US" altLang="zh-CN" sz="6600" dirty="0">
                <a:solidFill>
                  <a:schemeClr val="bg1">
                    <a:lumMod val="75000"/>
                  </a:schemeClr>
                </a:solidFill>
              </a:rPr>
              <a:t>content</a:t>
            </a:r>
            <a:endParaRPr lang="zh-CN" altLang="en-US" sz="6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2214374" y="3872827"/>
            <a:ext cx="2325409" cy="2590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2183589" y="2598003"/>
            <a:ext cx="1421481" cy="83099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目录</a:t>
            </a:r>
          </a:p>
        </p:txBody>
      </p:sp>
      <p:sp>
        <p:nvSpPr>
          <p:cNvPr id="124" name="日期占位符 123"/>
          <p:cNvSpPr>
            <a:spLocks noGrp="1"/>
          </p:cNvSpPr>
          <p:nvPr>
            <p:ph type="dt" sz="half" idx="1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7004" b="7878"/>
          <a:stretch>
            <a:fillRect/>
          </a:stretch>
        </p:blipFill>
        <p:spPr>
          <a:xfrm>
            <a:off x="4511550" y="0"/>
            <a:ext cx="7680450" cy="6858000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49619" y="0"/>
            <a:ext cx="12192000" cy="6858000"/>
          </a:xfrm>
          <a:prstGeom prst="rect">
            <a:avLst/>
          </a:prstGeom>
          <a:gradFill flip="none" rotWithShape="1">
            <a:gsLst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" t="7878" r="36982" b="7878"/>
          <a:stretch>
            <a:fillRect/>
          </a:stretch>
        </p:blipFill>
        <p:spPr>
          <a:xfrm>
            <a:off x="5349870" y="0"/>
            <a:ext cx="6842131" cy="6858000"/>
          </a:xfrm>
          <a:custGeom>
            <a:avLst/>
            <a:gdLst>
              <a:gd name="connsiteX0" fmla="*/ 3866540 w 6842131"/>
              <a:gd name="connsiteY0" fmla="*/ 0 h 6858000"/>
              <a:gd name="connsiteX1" fmla="*/ 6842131 w 6842131"/>
              <a:gd name="connsiteY1" fmla="*/ 0 h 6858000"/>
              <a:gd name="connsiteX2" fmla="*/ 6842131 w 6842131"/>
              <a:gd name="connsiteY2" fmla="*/ 2518051 h 6858000"/>
              <a:gd name="connsiteX3" fmla="*/ 4395268 w 6842131"/>
              <a:gd name="connsiteY3" fmla="*/ 6858000 h 6858000"/>
              <a:gd name="connsiteX4" fmla="*/ 0 w 6842131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42131" h="6858000">
                <a:moveTo>
                  <a:pt x="3866540" y="0"/>
                </a:moveTo>
                <a:lnTo>
                  <a:pt x="6842131" y="0"/>
                </a:lnTo>
                <a:lnTo>
                  <a:pt x="6842131" y="2518051"/>
                </a:lnTo>
                <a:lnTo>
                  <a:pt x="439526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31" name="组合 30"/>
          <p:cNvGrpSpPr/>
          <p:nvPr userDrawn="1"/>
        </p:nvGrpSpPr>
        <p:grpSpPr>
          <a:xfrm>
            <a:off x="5852864" y="578865"/>
            <a:ext cx="5910561" cy="8110350"/>
            <a:chOff x="5852864" y="578865"/>
            <a:chExt cx="5910561" cy="8110350"/>
          </a:xfrm>
        </p:grpSpPr>
        <p:sp>
          <p:nvSpPr>
            <p:cNvPr id="32" name="任意多边形: 形状 31"/>
            <p:cNvSpPr/>
            <p:nvPr/>
          </p:nvSpPr>
          <p:spPr>
            <a:xfrm rot="1764741">
              <a:off x="6434339" y="578865"/>
              <a:ext cx="5329086" cy="8110349"/>
            </a:xfrm>
            <a:custGeom>
              <a:avLst/>
              <a:gdLst>
                <a:gd name="connsiteX0" fmla="*/ 4907596 w 5329086"/>
                <a:gd name="connsiteY0" fmla="*/ 1735493 h 8110349"/>
                <a:gd name="connsiteX1" fmla="*/ 5329086 w 5329086"/>
                <a:gd name="connsiteY1" fmla="*/ 2483140 h 8110349"/>
                <a:gd name="connsiteX2" fmla="*/ 5329086 w 5329086"/>
                <a:gd name="connsiteY2" fmla="*/ 5106050 h 8110349"/>
                <a:gd name="connsiteX3" fmla="*/ 4907597 w 5329086"/>
                <a:gd name="connsiteY3" fmla="*/ 5343666 h 8110349"/>
                <a:gd name="connsiteX4" fmla="*/ 0 w 5329086"/>
                <a:gd name="connsiteY4" fmla="*/ 237617 h 8110349"/>
                <a:gd name="connsiteX5" fmla="*/ 421490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6" y="1735493"/>
                  </a:moveTo>
                  <a:lnTo>
                    <a:pt x="5329086" y="2483140"/>
                  </a:lnTo>
                  <a:lnTo>
                    <a:pt x="5329086" y="5106050"/>
                  </a:lnTo>
                  <a:lnTo>
                    <a:pt x="4907597" y="5343666"/>
                  </a:lnTo>
                  <a:close/>
                  <a:moveTo>
                    <a:pt x="0" y="237617"/>
                  </a:moveTo>
                  <a:lnTo>
                    <a:pt x="421490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 rot="1764741">
              <a:off x="5852864" y="578866"/>
              <a:ext cx="5329086" cy="8110349"/>
            </a:xfrm>
            <a:custGeom>
              <a:avLst/>
              <a:gdLst>
                <a:gd name="connsiteX0" fmla="*/ 4907597 w 5329086"/>
                <a:gd name="connsiteY0" fmla="*/ 551447 h 8110349"/>
                <a:gd name="connsiteX1" fmla="*/ 5329086 w 5329086"/>
                <a:gd name="connsiteY1" fmla="*/ 1299093 h 8110349"/>
                <a:gd name="connsiteX2" fmla="*/ 5329086 w 5329086"/>
                <a:gd name="connsiteY2" fmla="*/ 5106050 h 8110349"/>
                <a:gd name="connsiteX3" fmla="*/ 4907596 w 5329086"/>
                <a:gd name="connsiteY3" fmla="*/ 5343667 h 8110349"/>
                <a:gd name="connsiteX4" fmla="*/ 0 w 5329086"/>
                <a:gd name="connsiteY4" fmla="*/ 237617 h 8110349"/>
                <a:gd name="connsiteX5" fmla="*/ 421489 w 5329086"/>
                <a:gd name="connsiteY5" fmla="*/ 0 h 8110349"/>
                <a:gd name="connsiteX6" fmla="*/ 421489 w 5329086"/>
                <a:gd name="connsiteY6" fmla="*/ 7872732 h 8110349"/>
                <a:gd name="connsiteX7" fmla="*/ 0 w 5329086"/>
                <a:gd name="connsiteY7" fmla="*/ 8110349 h 811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29086" h="8110349">
                  <a:moveTo>
                    <a:pt x="4907597" y="551447"/>
                  </a:moveTo>
                  <a:lnTo>
                    <a:pt x="5329086" y="1299093"/>
                  </a:lnTo>
                  <a:lnTo>
                    <a:pt x="5329086" y="5106050"/>
                  </a:lnTo>
                  <a:lnTo>
                    <a:pt x="4907596" y="5343667"/>
                  </a:lnTo>
                  <a:close/>
                  <a:moveTo>
                    <a:pt x="0" y="237617"/>
                  </a:moveTo>
                  <a:lnTo>
                    <a:pt x="421489" y="0"/>
                  </a:lnTo>
                  <a:lnTo>
                    <a:pt x="421489" y="7872732"/>
                  </a:lnTo>
                  <a:lnTo>
                    <a:pt x="0" y="81103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5" name="文本占位符 44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4189677"/>
            <a:ext cx="5368944" cy="725488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 marL="0" indent="0" algn="ctr">
              <a:lnSpc>
                <a:spcPct val="100000"/>
              </a:lnSpc>
              <a:buNone/>
              <a:defRPr sz="4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请输入你的节标题</a:t>
            </a:r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4857350"/>
            <a:ext cx="5368944" cy="424732"/>
          </a:xfrm>
          <a:prstGeom prst="rect">
            <a:avLst/>
          </a:prstGeom>
        </p:spPr>
        <p:txBody>
          <a:bodyPr lIns="9000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spc="50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图片占位符 29"/>
          <p:cNvSpPr>
            <a:spLocks noGrp="1"/>
          </p:cNvSpPr>
          <p:nvPr>
            <p:ph type="pic" sz="quarter" idx="12"/>
          </p:nvPr>
        </p:nvSpPr>
        <p:spPr>
          <a:xfrm>
            <a:off x="2571074" y="1465802"/>
            <a:ext cx="3524926" cy="4336612"/>
          </a:xfrm>
          <a:custGeom>
            <a:avLst/>
            <a:gdLst>
              <a:gd name="connsiteX0" fmla="*/ 0 w 3524926"/>
              <a:gd name="connsiteY0" fmla="*/ 0 h 4326855"/>
              <a:gd name="connsiteX1" fmla="*/ 3524926 w 3524926"/>
              <a:gd name="connsiteY1" fmla="*/ 0 h 4326855"/>
              <a:gd name="connsiteX2" fmla="*/ 3524926 w 3524926"/>
              <a:gd name="connsiteY2" fmla="*/ 4326855 h 4326855"/>
              <a:gd name="connsiteX3" fmla="*/ 0 w 3524926"/>
              <a:gd name="connsiteY3" fmla="*/ 4326855 h 4326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24926" h="4326855">
                <a:moveTo>
                  <a:pt x="0" y="0"/>
                </a:moveTo>
                <a:lnTo>
                  <a:pt x="3524926" y="0"/>
                </a:lnTo>
                <a:lnTo>
                  <a:pt x="3524926" y="4326855"/>
                </a:lnTo>
                <a:lnTo>
                  <a:pt x="0" y="43268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grpSp>
        <p:nvGrpSpPr>
          <p:cNvPr id="25" name="组合 24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6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7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8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6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tIns="4680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文本框 15"/>
          <p:cNvSpPr txBox="1"/>
          <p:nvPr userDrawn="1"/>
        </p:nvSpPr>
        <p:spPr>
          <a:xfrm rot="16200000">
            <a:off x="-1272970" y="3259723"/>
            <a:ext cx="41138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800" dirty="0">
                <a:solidFill>
                  <a:schemeClr val="bg1">
                    <a:lumMod val="75000"/>
                  </a:schemeClr>
                </a:solidFill>
              </a:rPr>
              <a:t>Southeast University</a:t>
            </a:r>
            <a:endParaRPr lang="zh-CN" altLang="en-US" sz="1600" spc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6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6632171" y="1253531"/>
            <a:ext cx="48867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7200" i="1" dirty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marL="0" lvl="0"/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7398196" y="3937575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/>
          <p:cNvSpPr>
            <a:spLocks noGrp="1"/>
          </p:cNvSpPr>
          <p:nvPr>
            <p:ph type="body" sz="quarter" idx="23" hasCustomPrompt="1"/>
          </p:nvPr>
        </p:nvSpPr>
        <p:spPr>
          <a:xfrm>
            <a:off x="7398196" y="4685329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/>
          <p:cNvSpPr>
            <a:spLocks noGrp="1"/>
          </p:cNvSpPr>
          <p:nvPr>
            <p:ph type="body" sz="quarter" idx="24" hasCustomPrompt="1"/>
          </p:nvPr>
        </p:nvSpPr>
        <p:spPr>
          <a:xfrm>
            <a:off x="7398196" y="5433083"/>
            <a:ext cx="3814536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3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6749903" y="2564527"/>
            <a:ext cx="3396528" cy="40011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6749903" y="1812873"/>
            <a:ext cx="3088698" cy="76944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5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>
            <a:off x="5341519" y="3365304"/>
            <a:ext cx="2252502" cy="154113"/>
          </a:xfrm>
          <a:prstGeom prst="rect">
            <a:avLst/>
          </a:prstGeom>
          <a:gradFill>
            <a:gsLst>
              <a:gs pos="100000">
                <a:srgbClr val="FDA913"/>
              </a:gs>
              <a:gs pos="0">
                <a:schemeClr val="accent2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我介绍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图片 22"/>
          <p:cNvPicPr/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0" y="1093511"/>
            <a:ext cx="64007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r">
              <a:defRPr kumimoji="0" lang="zh-CN" altLang="en-US" sz="8800" b="0" i="1" u="none" strike="noStrike" cap="none" spc="0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</a:defRPr>
            </a:lvl1pPr>
          </a:lstStyle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/>
              <a:t>Your name</a:t>
            </a:r>
            <a:endParaRPr lang="zh-CN" altLang="en-US" dirty="0"/>
          </a:p>
        </p:txBody>
      </p:sp>
      <p:sp>
        <p:nvSpPr>
          <p:cNvPr id="6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660400" y="3881451"/>
            <a:ext cx="3610645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0" name="文本占位符 11"/>
          <p:cNvSpPr>
            <a:spLocks noGrp="1"/>
          </p:cNvSpPr>
          <p:nvPr>
            <p:ph type="body" sz="quarter" idx="23" hasCustomPrompt="1"/>
          </p:nvPr>
        </p:nvSpPr>
        <p:spPr>
          <a:xfrm>
            <a:off x="660400" y="4685329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41" name="文本占位符 11"/>
          <p:cNvSpPr>
            <a:spLocks noGrp="1"/>
          </p:cNvSpPr>
          <p:nvPr>
            <p:ph type="body" sz="quarter" idx="24" hasCustomPrompt="1"/>
          </p:nvPr>
        </p:nvSpPr>
        <p:spPr>
          <a:xfrm>
            <a:off x="660400" y="5433083"/>
            <a:ext cx="3610646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zh-CN" altLang="en-US" dirty="0"/>
              <a:t>简单地介绍一下自己吧</a:t>
            </a:r>
          </a:p>
        </p:txBody>
      </p:sp>
      <p:sp>
        <p:nvSpPr>
          <p:cNvPr id="52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2331720" y="2106802"/>
            <a:ext cx="3088698" cy="769441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sz="4400" b="1" dirty="0">
                <a:solidFill>
                  <a:schemeClr val="accent1"/>
                </a:solidFill>
              </a:defRPr>
            </a:lvl1pPr>
          </a:lstStyle>
          <a:p>
            <a:pPr marL="0" lvl="0"/>
            <a:r>
              <a:rPr lang="zh-CN" altLang="en-US" dirty="0"/>
              <a:t>你的姓名</a:t>
            </a:r>
          </a:p>
        </p:txBody>
      </p:sp>
      <p:sp>
        <p:nvSpPr>
          <p:cNvPr id="53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1541828" y="3152034"/>
            <a:ext cx="3396528" cy="400110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>
            <a:lvl1pPr marL="0" indent="0" algn="r">
              <a:lnSpc>
                <a:spcPct val="100000"/>
              </a:lnSpc>
              <a:buNone/>
              <a:defRPr lang="zh-CN" altLang="en-US" b="1" dirty="0">
                <a:solidFill>
                  <a:schemeClr val="accent2"/>
                </a:solidFill>
              </a:defRPr>
            </a:lvl1pPr>
          </a:lstStyle>
          <a:p>
            <a:pPr marL="0" lvl="0"/>
            <a:r>
              <a:rPr lang="zh-CN" altLang="en-US" dirty="0"/>
              <a:t>你所在的院系 </a:t>
            </a:r>
            <a:r>
              <a:rPr lang="en-US" altLang="zh-CN" dirty="0"/>
              <a:t>/ </a:t>
            </a:r>
            <a:r>
              <a:rPr lang="zh-CN" altLang="en-US" dirty="0"/>
              <a:t>部门</a:t>
            </a:r>
          </a:p>
        </p:txBody>
      </p:sp>
      <p:sp>
        <p:nvSpPr>
          <p:cNvPr id="33" name="图片占位符 32"/>
          <p:cNvSpPr>
            <a:spLocks noGrp="1"/>
          </p:cNvSpPr>
          <p:nvPr>
            <p:ph type="pic" sz="quarter" idx="12"/>
          </p:nvPr>
        </p:nvSpPr>
        <p:spPr>
          <a:xfrm>
            <a:off x="5131444" y="0"/>
            <a:ext cx="7060556" cy="6858000"/>
          </a:xfrm>
          <a:custGeom>
            <a:avLst/>
            <a:gdLst>
              <a:gd name="connsiteX0" fmla="*/ 2232141 w 7060556"/>
              <a:gd name="connsiteY0" fmla="*/ 0 h 6858000"/>
              <a:gd name="connsiteX1" fmla="*/ 7060556 w 7060556"/>
              <a:gd name="connsiteY1" fmla="*/ 0 h 6858000"/>
              <a:gd name="connsiteX2" fmla="*/ 7060556 w 7060556"/>
              <a:gd name="connsiteY2" fmla="*/ 6858000 h 6858000"/>
              <a:gd name="connsiteX3" fmla="*/ 659756 w 7060556"/>
              <a:gd name="connsiteY3" fmla="*/ 6858000 h 6858000"/>
              <a:gd name="connsiteX4" fmla="*/ 0 w 7060556"/>
              <a:gd name="connsiteY4" fmla="*/ 5318567 h 6858000"/>
              <a:gd name="connsiteX5" fmla="*/ 2076565 w 7060556"/>
              <a:gd name="connsiteY5" fmla="*/ 34199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60556" h="6858000">
                <a:moveTo>
                  <a:pt x="2232141" y="0"/>
                </a:moveTo>
                <a:lnTo>
                  <a:pt x="7060556" y="0"/>
                </a:lnTo>
                <a:lnTo>
                  <a:pt x="7060556" y="6858000"/>
                </a:lnTo>
                <a:lnTo>
                  <a:pt x="659756" y="6858000"/>
                </a:lnTo>
                <a:lnTo>
                  <a:pt x="0" y="5318567"/>
                </a:lnTo>
                <a:cubicBezTo>
                  <a:pt x="292020" y="4312534"/>
                  <a:pt x="1148983" y="2384867"/>
                  <a:pt x="2076565" y="34199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29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0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1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" name="日期占位符 4"/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18" name="直接连接符 17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660400" y="1383671"/>
            <a:ext cx="5001787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zh-CN" sz="80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80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2" name="图片占位符 31"/>
          <p:cNvSpPr>
            <a:spLocks noGrp="1"/>
          </p:cNvSpPr>
          <p:nvPr>
            <p:ph type="pic" sz="quarter" idx="31"/>
          </p:nvPr>
        </p:nvSpPr>
        <p:spPr>
          <a:xfrm>
            <a:off x="5792230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1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13" name="日期占位符 4"/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/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29" hasCustomPrompt="1"/>
          </p:nvPr>
        </p:nvSpPr>
        <p:spPr>
          <a:xfrm>
            <a:off x="1019067" y="2170482"/>
            <a:ext cx="3982720" cy="584775"/>
          </a:xfr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30" hasCustomPrompt="1"/>
          </p:nvPr>
        </p:nvSpPr>
        <p:spPr>
          <a:xfrm>
            <a:off x="1019067" y="3119036"/>
            <a:ext cx="3982720" cy="1706963"/>
          </a:xfrm>
        </p:spPr>
        <p:txBody>
          <a:bodyPr wrap="square" lIns="0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图片占位符 32"/>
          <p:cNvSpPr>
            <a:spLocks noGrp="1"/>
          </p:cNvSpPr>
          <p:nvPr>
            <p:ph type="pic" sz="quarter" idx="32"/>
          </p:nvPr>
        </p:nvSpPr>
        <p:spPr>
          <a:xfrm>
            <a:off x="7700964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33"/>
          </p:nvPr>
        </p:nvSpPr>
        <p:spPr>
          <a:xfrm>
            <a:off x="9609697" y="1461189"/>
            <a:ext cx="1908733" cy="3364810"/>
          </a:xfrm>
          <a:custGeom>
            <a:avLst/>
            <a:gdLst>
              <a:gd name="connsiteX0" fmla="*/ 0 w 1908733"/>
              <a:gd name="connsiteY0" fmla="*/ 0 h 3364810"/>
              <a:gd name="connsiteX1" fmla="*/ 1908733 w 1908733"/>
              <a:gd name="connsiteY1" fmla="*/ 0 h 3364810"/>
              <a:gd name="connsiteX2" fmla="*/ 1908733 w 1908733"/>
              <a:gd name="connsiteY2" fmla="*/ 3364810 h 3364810"/>
              <a:gd name="connsiteX3" fmla="*/ 0 w 1908733"/>
              <a:gd name="connsiteY3" fmla="*/ 3364810 h 3364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8733" h="3364810">
                <a:moveTo>
                  <a:pt x="0" y="0"/>
                </a:moveTo>
                <a:lnTo>
                  <a:pt x="1908733" y="0"/>
                </a:lnTo>
                <a:lnTo>
                  <a:pt x="1908733" y="3364810"/>
                </a:lnTo>
                <a:lnTo>
                  <a:pt x="0" y="33648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579230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6" name="文本占位符 11"/>
          <p:cNvSpPr>
            <a:spLocks noGrp="1"/>
          </p:cNvSpPr>
          <p:nvPr>
            <p:ph type="body" sz="quarter" idx="34" hasCustomPrompt="1"/>
          </p:nvPr>
        </p:nvSpPr>
        <p:spPr>
          <a:xfrm>
            <a:off x="7700964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28" name="文本占位符 11"/>
          <p:cNvSpPr>
            <a:spLocks noGrp="1"/>
          </p:cNvSpPr>
          <p:nvPr>
            <p:ph type="body" sz="quarter" idx="35" hasCustomPrompt="1"/>
          </p:nvPr>
        </p:nvSpPr>
        <p:spPr>
          <a:xfrm>
            <a:off x="9609619" y="5510702"/>
            <a:ext cx="1908733" cy="6233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0" name="文本占位符 11"/>
          <p:cNvSpPr>
            <a:spLocks noGrp="1"/>
          </p:cNvSpPr>
          <p:nvPr>
            <p:ph type="body" sz="quarter" idx="36" hasCustomPrompt="1"/>
          </p:nvPr>
        </p:nvSpPr>
        <p:spPr>
          <a:xfrm>
            <a:off x="5792387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1" name="文本占位符 11"/>
          <p:cNvSpPr>
            <a:spLocks noGrp="1"/>
          </p:cNvSpPr>
          <p:nvPr>
            <p:ph type="body" sz="quarter" idx="37" hasCustomPrompt="1"/>
          </p:nvPr>
        </p:nvSpPr>
        <p:spPr>
          <a:xfrm>
            <a:off x="7700808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5" name="文本占位符 11"/>
          <p:cNvSpPr>
            <a:spLocks noGrp="1"/>
          </p:cNvSpPr>
          <p:nvPr>
            <p:ph type="body" sz="quarter" idx="38" hasCustomPrompt="1"/>
          </p:nvPr>
        </p:nvSpPr>
        <p:spPr>
          <a:xfrm>
            <a:off x="9609229" y="5105677"/>
            <a:ext cx="1908733" cy="40011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介绍内容拓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图片 57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8" name="图片占位符 47"/>
          <p:cNvSpPr>
            <a:spLocks noGrp="1"/>
          </p:cNvSpPr>
          <p:nvPr>
            <p:ph type="pic" sz="quarter" idx="31"/>
          </p:nvPr>
        </p:nvSpPr>
        <p:spPr>
          <a:xfrm>
            <a:off x="669868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0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1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2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13" name="日期占位符 4"/>
          <p:cNvSpPr>
            <a:spLocks noGrp="1"/>
          </p:cNvSpPr>
          <p:nvPr>
            <p:ph type="dt" sz="half" idx="2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灯片编号占位符 7"/>
          <p:cNvSpPr>
            <a:spLocks noGrp="1"/>
          </p:cNvSpPr>
          <p:nvPr>
            <p:ph type="sldNum" sz="quarter" idx="28"/>
          </p:nvPr>
        </p:nvSpPr>
        <p:spPr>
          <a:xfrm>
            <a:off x="8775700" y="6235702"/>
            <a:ext cx="2743200" cy="365125"/>
          </a:xfrm>
        </p:spPr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104640" y="852965"/>
            <a:ext cx="3982720" cy="1107996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ctr"/>
            <a:r>
              <a:rPr lang="en-US" altLang="zh-CN" sz="6600" i="1" dirty="0">
                <a:solidFill>
                  <a:schemeClr val="bg1">
                    <a:lumMod val="95000"/>
                  </a:schemeClr>
                </a:solidFill>
              </a:rPr>
              <a:t>Our team</a:t>
            </a:r>
            <a:endParaRPr lang="zh-CN" altLang="en-US" sz="6600" i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文本占位符 26"/>
          <p:cNvSpPr>
            <a:spLocks noGrp="1"/>
          </p:cNvSpPr>
          <p:nvPr>
            <p:ph type="body" sz="quarter" idx="29" hasCustomPrompt="1"/>
          </p:nvPr>
        </p:nvSpPr>
        <p:spPr>
          <a:xfrm>
            <a:off x="4104640" y="1593828"/>
            <a:ext cx="3982720" cy="584775"/>
          </a:xfrm>
        </p:spPr>
        <p:txBody>
          <a:bodyPr lIns="900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请输入你的团队名</a:t>
            </a:r>
          </a:p>
        </p:txBody>
      </p:sp>
      <p:sp>
        <p:nvSpPr>
          <p:cNvPr id="17" name="文本占位符 28"/>
          <p:cNvSpPr>
            <a:spLocks noGrp="1"/>
          </p:cNvSpPr>
          <p:nvPr>
            <p:ph type="body" sz="quarter" idx="30" hasCustomPrompt="1"/>
          </p:nvPr>
        </p:nvSpPr>
        <p:spPr>
          <a:xfrm>
            <a:off x="682883" y="2295279"/>
            <a:ext cx="10826234" cy="425698"/>
          </a:xfrm>
        </p:spPr>
        <p:txBody>
          <a:bodyPr wrap="square" lIns="90000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zh-CN" altLang="en-US" dirty="0"/>
              <a:t>请输入你的团队介绍</a:t>
            </a:r>
          </a:p>
        </p:txBody>
      </p:sp>
      <p:sp>
        <p:nvSpPr>
          <p:cNvPr id="33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660322" y="5732617"/>
            <a:ext cx="2712258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34" name="文本占位符 11"/>
          <p:cNvSpPr>
            <a:spLocks noGrp="1"/>
          </p:cNvSpPr>
          <p:nvPr>
            <p:ph type="body" sz="quarter" idx="36" hasCustomPrompt="1"/>
          </p:nvPr>
        </p:nvSpPr>
        <p:spPr>
          <a:xfrm>
            <a:off x="66040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1" name="文本占位符 11"/>
          <p:cNvSpPr>
            <a:spLocks noGrp="1"/>
          </p:cNvSpPr>
          <p:nvPr>
            <p:ph type="body" sz="quarter" idx="37" hasCustomPrompt="1"/>
          </p:nvPr>
        </p:nvSpPr>
        <p:spPr>
          <a:xfrm>
            <a:off x="3382047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2" name="文本占位符 11"/>
          <p:cNvSpPr>
            <a:spLocks noGrp="1"/>
          </p:cNvSpPr>
          <p:nvPr>
            <p:ph type="body" sz="quarter" idx="38" hasCustomPrompt="1"/>
          </p:nvPr>
        </p:nvSpPr>
        <p:spPr>
          <a:xfrm>
            <a:off x="3382125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3" name="文本占位符 11"/>
          <p:cNvSpPr>
            <a:spLocks noGrp="1"/>
          </p:cNvSpPr>
          <p:nvPr>
            <p:ph type="body" sz="quarter" idx="39" hasCustomPrompt="1"/>
          </p:nvPr>
        </p:nvSpPr>
        <p:spPr>
          <a:xfrm>
            <a:off x="6103772" y="5732616"/>
            <a:ext cx="2712258" cy="4014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4" name="文本占位符 11"/>
          <p:cNvSpPr>
            <a:spLocks noGrp="1"/>
          </p:cNvSpPr>
          <p:nvPr>
            <p:ph type="body" sz="quarter" idx="40" hasCustomPrompt="1"/>
          </p:nvPr>
        </p:nvSpPr>
        <p:spPr>
          <a:xfrm>
            <a:off x="6103850" y="5327590"/>
            <a:ext cx="2712258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45" name="文本占位符 11"/>
          <p:cNvSpPr>
            <a:spLocks noGrp="1"/>
          </p:cNvSpPr>
          <p:nvPr>
            <p:ph type="body" sz="quarter" idx="41" hasCustomPrompt="1"/>
          </p:nvPr>
        </p:nvSpPr>
        <p:spPr>
          <a:xfrm>
            <a:off x="8825497" y="5732616"/>
            <a:ext cx="2693323" cy="400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简单介绍一下</a:t>
            </a:r>
            <a:r>
              <a:rPr lang="en-US" altLang="zh-CN" dirty="0"/>
              <a:t>ta</a:t>
            </a:r>
            <a:endParaRPr lang="zh-CN" altLang="en-US" dirty="0"/>
          </a:p>
        </p:txBody>
      </p:sp>
      <p:sp>
        <p:nvSpPr>
          <p:cNvPr id="46" name="文本占位符 11"/>
          <p:cNvSpPr>
            <a:spLocks noGrp="1"/>
          </p:cNvSpPr>
          <p:nvPr>
            <p:ph type="body" sz="quarter" idx="42" hasCustomPrompt="1"/>
          </p:nvPr>
        </p:nvSpPr>
        <p:spPr>
          <a:xfrm>
            <a:off x="8825575" y="5327590"/>
            <a:ext cx="2693323" cy="40011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团队成员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55" name="图片占位符 54"/>
          <p:cNvSpPr>
            <a:spLocks noGrp="1"/>
          </p:cNvSpPr>
          <p:nvPr>
            <p:ph type="pic" sz="quarter" idx="43"/>
          </p:nvPr>
        </p:nvSpPr>
        <p:spPr>
          <a:xfrm>
            <a:off x="3382047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6" name="图片占位符 55"/>
          <p:cNvSpPr>
            <a:spLocks noGrp="1"/>
          </p:cNvSpPr>
          <p:nvPr>
            <p:ph type="pic" sz="quarter" idx="44"/>
          </p:nvPr>
        </p:nvSpPr>
        <p:spPr>
          <a:xfrm>
            <a:off x="6094226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57" name="图片占位符 56"/>
          <p:cNvSpPr>
            <a:spLocks noGrp="1"/>
          </p:cNvSpPr>
          <p:nvPr>
            <p:ph type="pic" sz="quarter" idx="45"/>
          </p:nvPr>
        </p:nvSpPr>
        <p:spPr>
          <a:xfrm>
            <a:off x="8806405" y="3062205"/>
            <a:ext cx="2702712" cy="2106578"/>
          </a:xfrm>
          <a:custGeom>
            <a:avLst/>
            <a:gdLst>
              <a:gd name="connsiteX0" fmla="*/ 0 w 2712258"/>
              <a:gd name="connsiteY0" fmla="*/ 0 h 2106578"/>
              <a:gd name="connsiteX1" fmla="*/ 2712258 w 2712258"/>
              <a:gd name="connsiteY1" fmla="*/ 0 h 2106578"/>
              <a:gd name="connsiteX2" fmla="*/ 2712258 w 2712258"/>
              <a:gd name="connsiteY2" fmla="*/ 2106578 h 2106578"/>
              <a:gd name="connsiteX3" fmla="*/ 0 w 2712258"/>
              <a:gd name="connsiteY3" fmla="*/ 2106578 h 2106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2258" h="2106578">
                <a:moveTo>
                  <a:pt x="0" y="0"/>
                </a:moveTo>
                <a:lnTo>
                  <a:pt x="2712258" y="0"/>
                </a:lnTo>
                <a:lnTo>
                  <a:pt x="2712258" y="2106578"/>
                </a:lnTo>
                <a:lnTo>
                  <a:pt x="0" y="21065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图片 2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8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69" name="文本占位符 67"/>
          <p:cNvSpPr>
            <a:spLocks noGrp="1"/>
          </p:cNvSpPr>
          <p:nvPr>
            <p:ph type="body" sz="quarter" idx="12" hasCustomPrompt="1"/>
          </p:nvPr>
        </p:nvSpPr>
        <p:spPr>
          <a:xfrm>
            <a:off x="3950574" y="1119503"/>
            <a:ext cx="4290852" cy="585866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请输入你的主标题</a:t>
            </a:r>
          </a:p>
        </p:txBody>
      </p:sp>
      <p:sp>
        <p:nvSpPr>
          <p:cNvPr id="72" name="文本占位符 67"/>
          <p:cNvSpPr>
            <a:spLocks noGrp="1"/>
          </p:cNvSpPr>
          <p:nvPr>
            <p:ph type="body" sz="quarter" idx="13" hasCustomPrompt="1"/>
          </p:nvPr>
        </p:nvSpPr>
        <p:spPr>
          <a:xfrm>
            <a:off x="3950574" y="1740158"/>
            <a:ext cx="4290852" cy="462755"/>
          </a:xfrm>
          <a:prstGeom prst="rect">
            <a:avLst/>
          </a:prstGeom>
        </p:spPr>
        <p:txBody>
          <a:bodyPr lIns="90000" bIns="46800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请输入你的副标题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18" name="组合 17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9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0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2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cxnSp>
        <p:nvCxnSpPr>
          <p:cNvPr id="14" name="直接连接符 13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（无主副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17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8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26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1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1" name="椭圆 60"/>
          <p:cNvSpPr/>
          <p:nvPr userDrawn="1"/>
        </p:nvSpPr>
        <p:spPr>
          <a:xfrm>
            <a:off x="5194921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2" name="椭圆 61"/>
          <p:cNvSpPr/>
          <p:nvPr userDrawn="1"/>
        </p:nvSpPr>
        <p:spPr>
          <a:xfrm>
            <a:off x="8999857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0" name="椭圆 29"/>
          <p:cNvSpPr/>
          <p:nvPr userDrawn="1"/>
        </p:nvSpPr>
        <p:spPr>
          <a:xfrm>
            <a:off x="1389985" y="1699260"/>
            <a:ext cx="1789458" cy="18131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54" name="图片占位符 53"/>
          <p:cNvSpPr>
            <a:spLocks noGrp="1"/>
          </p:cNvSpPr>
          <p:nvPr>
            <p:ph type="pic" sz="quarter" idx="12"/>
          </p:nvPr>
        </p:nvSpPr>
        <p:spPr>
          <a:xfrm>
            <a:off x="1437869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29" name="矩形 28"/>
          <p:cNvSpPr/>
          <p:nvPr userDrawn="1"/>
        </p:nvSpPr>
        <p:spPr>
          <a:xfrm>
            <a:off x="660400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2" name="矩形 31"/>
          <p:cNvSpPr/>
          <p:nvPr userDrawn="1"/>
        </p:nvSpPr>
        <p:spPr>
          <a:xfrm>
            <a:off x="8270272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1" name="矩形 40"/>
          <p:cNvSpPr/>
          <p:nvPr userDrawn="1"/>
        </p:nvSpPr>
        <p:spPr>
          <a:xfrm>
            <a:off x="4465336" y="2730417"/>
            <a:ext cx="3248628" cy="3403683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59" name="图片占位符 58"/>
          <p:cNvSpPr>
            <a:spLocks noGrp="1"/>
          </p:cNvSpPr>
          <p:nvPr>
            <p:ph type="pic" sz="quarter" idx="13"/>
          </p:nvPr>
        </p:nvSpPr>
        <p:spPr>
          <a:xfrm>
            <a:off x="5242805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 dirty="0"/>
          </a:p>
        </p:txBody>
      </p:sp>
      <p:sp>
        <p:nvSpPr>
          <p:cNvPr id="60" name="图片占位符 59"/>
          <p:cNvSpPr>
            <a:spLocks noGrp="1"/>
          </p:cNvSpPr>
          <p:nvPr>
            <p:ph type="pic" sz="quarter" idx="14"/>
          </p:nvPr>
        </p:nvSpPr>
        <p:spPr>
          <a:xfrm>
            <a:off x="9047741" y="1747777"/>
            <a:ext cx="1693690" cy="1716096"/>
          </a:xfrm>
          <a:custGeom>
            <a:avLst/>
            <a:gdLst>
              <a:gd name="connsiteX0" fmla="*/ 846845 w 1693690"/>
              <a:gd name="connsiteY0" fmla="*/ 0 h 1716096"/>
              <a:gd name="connsiteX1" fmla="*/ 1693690 w 1693690"/>
              <a:gd name="connsiteY1" fmla="*/ 858048 h 1716096"/>
              <a:gd name="connsiteX2" fmla="*/ 846845 w 1693690"/>
              <a:gd name="connsiteY2" fmla="*/ 1716096 h 1716096"/>
              <a:gd name="connsiteX3" fmla="*/ 0 w 1693690"/>
              <a:gd name="connsiteY3" fmla="*/ 858048 h 1716096"/>
              <a:gd name="connsiteX4" fmla="*/ 846845 w 1693690"/>
              <a:gd name="connsiteY4" fmla="*/ 0 h 171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3690" h="1716096">
                <a:moveTo>
                  <a:pt x="846845" y="0"/>
                </a:moveTo>
                <a:cubicBezTo>
                  <a:pt x="1314545" y="0"/>
                  <a:pt x="1693690" y="384161"/>
                  <a:pt x="1693690" y="858048"/>
                </a:cubicBezTo>
                <a:cubicBezTo>
                  <a:pt x="1693690" y="1331935"/>
                  <a:pt x="1314545" y="1716096"/>
                  <a:pt x="846845" y="1716096"/>
                </a:cubicBezTo>
                <a:cubicBezTo>
                  <a:pt x="379145" y="1716096"/>
                  <a:pt x="0" y="1331935"/>
                  <a:pt x="0" y="858048"/>
                </a:cubicBezTo>
                <a:cubicBezTo>
                  <a:pt x="0" y="384161"/>
                  <a:pt x="379145" y="0"/>
                  <a:pt x="84684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zh-CN" altLang="en-US"/>
          </a:p>
        </p:txBody>
      </p:sp>
      <p:sp>
        <p:nvSpPr>
          <p:cNvPr id="63" name="文本占位符 8"/>
          <p:cNvSpPr>
            <a:spLocks noGrp="1"/>
          </p:cNvSpPr>
          <p:nvPr>
            <p:ph type="body" sz="quarter" idx="15" hasCustomPrompt="1"/>
          </p:nvPr>
        </p:nvSpPr>
        <p:spPr>
          <a:xfrm>
            <a:off x="943753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6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822334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7" name="文本占位符 8"/>
          <p:cNvSpPr>
            <a:spLocks noGrp="1"/>
          </p:cNvSpPr>
          <p:nvPr>
            <p:ph type="body" sz="quarter" idx="17" hasCustomPrompt="1"/>
          </p:nvPr>
        </p:nvSpPr>
        <p:spPr>
          <a:xfrm>
            <a:off x="4748689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68" name="文本占位符 11"/>
          <p:cNvSpPr>
            <a:spLocks noGrp="1"/>
          </p:cNvSpPr>
          <p:nvPr>
            <p:ph type="body" sz="quarter" idx="18" hasCustomPrompt="1"/>
          </p:nvPr>
        </p:nvSpPr>
        <p:spPr>
          <a:xfrm>
            <a:off x="4627270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69" name="文本占位符 8"/>
          <p:cNvSpPr>
            <a:spLocks noGrp="1"/>
          </p:cNvSpPr>
          <p:nvPr>
            <p:ph type="body" sz="quarter" idx="19" hasCustomPrompt="1"/>
          </p:nvPr>
        </p:nvSpPr>
        <p:spPr>
          <a:xfrm>
            <a:off x="8553625" y="3648867"/>
            <a:ext cx="2681922" cy="39400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70" name="文本占位符 11"/>
          <p:cNvSpPr>
            <a:spLocks noGrp="1"/>
          </p:cNvSpPr>
          <p:nvPr>
            <p:ph type="body" sz="quarter" idx="20" hasCustomPrompt="1"/>
          </p:nvPr>
        </p:nvSpPr>
        <p:spPr>
          <a:xfrm>
            <a:off x="8432206" y="4325324"/>
            <a:ext cx="2924760" cy="14773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1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35" name="组合 34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6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7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8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cxnSp>
        <p:nvCxnSpPr>
          <p:cNvPr id="27" name="直接连接符 26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2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cxnSp>
        <p:nvCxnSpPr>
          <p:cNvPr id="28" name="直接连接符 27"/>
          <p:cNvCxnSpPr/>
          <p:nvPr userDrawn="1"/>
        </p:nvCxnSpPr>
        <p:spPr>
          <a:xfrm>
            <a:off x="669228" y="3632200"/>
            <a:ext cx="10858500" cy="0"/>
          </a:xfrm>
          <a:prstGeom prst="line">
            <a:avLst/>
          </a:prstGeom>
          <a:ln w="25400" cap="flat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 userDrawn="1"/>
        </p:nvSpPr>
        <p:spPr>
          <a:xfrm>
            <a:off x="669228" y="1496583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 userDrawn="1"/>
        </p:nvSpPr>
        <p:spPr>
          <a:xfrm>
            <a:off x="9394356" y="3984612"/>
            <a:ext cx="2124544" cy="17857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图片占位符 42"/>
          <p:cNvSpPr>
            <a:spLocks noGrp="1"/>
          </p:cNvSpPr>
          <p:nvPr>
            <p:ph type="pic" sz="quarter" idx="12"/>
          </p:nvPr>
        </p:nvSpPr>
        <p:spPr>
          <a:xfrm>
            <a:off x="726750" y="153673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44" name="图片占位符 43"/>
          <p:cNvSpPr>
            <a:spLocks noGrp="1"/>
          </p:cNvSpPr>
          <p:nvPr>
            <p:ph type="pic" sz="quarter" idx="13"/>
          </p:nvPr>
        </p:nvSpPr>
        <p:spPr>
          <a:xfrm>
            <a:off x="9451878" y="4032961"/>
            <a:ext cx="2009500" cy="1689041"/>
          </a:xfrm>
          <a:custGeom>
            <a:avLst/>
            <a:gdLst>
              <a:gd name="connsiteX0" fmla="*/ 0 w 2009500"/>
              <a:gd name="connsiteY0" fmla="*/ 0 h 1689041"/>
              <a:gd name="connsiteX1" fmla="*/ 2009500 w 2009500"/>
              <a:gd name="connsiteY1" fmla="*/ 0 h 1689041"/>
              <a:gd name="connsiteX2" fmla="*/ 2009500 w 2009500"/>
              <a:gd name="connsiteY2" fmla="*/ 1689041 h 1689041"/>
              <a:gd name="connsiteX3" fmla="*/ 0 w 2009500"/>
              <a:gd name="connsiteY3" fmla="*/ 1689041 h 168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09500" h="1689041">
                <a:moveTo>
                  <a:pt x="0" y="0"/>
                </a:moveTo>
                <a:lnTo>
                  <a:pt x="2009500" y="0"/>
                </a:lnTo>
                <a:lnTo>
                  <a:pt x="2009500" y="1689041"/>
                </a:lnTo>
                <a:lnTo>
                  <a:pt x="0" y="1689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 hasCustomPrompt="1"/>
          </p:nvPr>
        </p:nvSpPr>
        <p:spPr>
          <a:xfrm>
            <a:off x="3246271" y="1535879"/>
            <a:ext cx="2793341" cy="46196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5" name="文本占位符 4"/>
          <p:cNvSpPr>
            <a:spLocks noGrp="1"/>
          </p:cNvSpPr>
          <p:nvPr>
            <p:ph type="body" sz="quarter" idx="15" hasCustomPrompt="1"/>
          </p:nvPr>
        </p:nvSpPr>
        <p:spPr>
          <a:xfrm>
            <a:off x="6148516" y="4025048"/>
            <a:ext cx="2793341" cy="461962"/>
          </a:xfrm>
          <a:prstGeom prst="rect">
            <a:avLst/>
          </a:prstGeom>
        </p:spPr>
        <p:txBody>
          <a:bodyPr lIns="90000" r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6" name="文本占位符 11"/>
          <p:cNvSpPr>
            <a:spLocks noGrp="1"/>
          </p:cNvSpPr>
          <p:nvPr>
            <p:ph type="body" sz="quarter" idx="18" hasCustomPrompt="1"/>
          </p:nvPr>
        </p:nvSpPr>
        <p:spPr>
          <a:xfrm>
            <a:off x="3246271" y="2153813"/>
            <a:ext cx="8272629" cy="64633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7" name="文本占位符 11"/>
          <p:cNvSpPr>
            <a:spLocks noGrp="1"/>
          </p:cNvSpPr>
          <p:nvPr>
            <p:ph type="body" sz="quarter" idx="19" hasCustomPrompt="1"/>
          </p:nvPr>
        </p:nvSpPr>
        <p:spPr>
          <a:xfrm>
            <a:off x="669228" y="4619089"/>
            <a:ext cx="8272629" cy="646331"/>
          </a:xfrm>
          <a:prstGeom prst="rect">
            <a:avLst/>
          </a:prstGeom>
        </p:spPr>
        <p:txBody>
          <a:bodyPr lIns="90000" rIns="0">
            <a:noAutofit/>
          </a:bodyPr>
          <a:lstStyle>
            <a:lvl1pPr marL="0" indent="0" algn="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0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32" name="组合 31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6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cxnSp>
        <p:nvCxnSpPr>
          <p:cNvPr id="21" name="直接连接符 20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3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60402" y="2447962"/>
            <a:ext cx="4420885" cy="3686138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5162118" y="2447964"/>
            <a:ext cx="3154730" cy="1802652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 userDrawn="1"/>
        </p:nvSpPr>
        <p:spPr>
          <a:xfrm>
            <a:off x="8397680" y="2447964"/>
            <a:ext cx="3154731" cy="1802652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: 形状 17"/>
          <p:cNvSpPr/>
          <p:nvPr userDrawn="1"/>
        </p:nvSpPr>
        <p:spPr>
          <a:xfrm>
            <a:off x="5162118" y="4331447"/>
            <a:ext cx="3154730" cy="1802654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/>
          <p:cNvSpPr/>
          <p:nvPr userDrawn="1"/>
        </p:nvSpPr>
        <p:spPr>
          <a:xfrm>
            <a:off x="8397680" y="4331447"/>
            <a:ext cx="3154731" cy="1802654"/>
          </a:xfrm>
          <a:custGeom>
            <a:avLst/>
            <a:gdLst>
              <a:gd name="connsiteX0" fmla="*/ 0 w 3154731"/>
              <a:gd name="connsiteY0" fmla="*/ 0 h 1829349"/>
              <a:gd name="connsiteX1" fmla="*/ 3154731 w 3154731"/>
              <a:gd name="connsiteY1" fmla="*/ 0 h 1829349"/>
              <a:gd name="connsiteX2" fmla="*/ 3154731 w 3154731"/>
              <a:gd name="connsiteY2" fmla="*/ 1829349 h 1829349"/>
              <a:gd name="connsiteX3" fmla="*/ 0 w 3154731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1" h="1829349">
                <a:moveTo>
                  <a:pt x="0" y="0"/>
                </a:moveTo>
                <a:lnTo>
                  <a:pt x="3154731" y="0"/>
                </a:lnTo>
                <a:lnTo>
                  <a:pt x="3154731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5398522" y="2612248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5277103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6" name="文本占位符 8"/>
          <p:cNvSpPr>
            <a:spLocks noGrp="1"/>
          </p:cNvSpPr>
          <p:nvPr>
            <p:ph type="body" sz="quarter" idx="15" hasCustomPrompt="1"/>
          </p:nvPr>
        </p:nvSpPr>
        <p:spPr>
          <a:xfrm>
            <a:off x="8634084" y="2612248"/>
            <a:ext cx="2681922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7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8512665" y="3336053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48" name="文本占位符 8"/>
          <p:cNvSpPr>
            <a:spLocks noGrp="1"/>
          </p:cNvSpPr>
          <p:nvPr>
            <p:ph type="body" sz="quarter" idx="17" hasCustomPrompt="1"/>
          </p:nvPr>
        </p:nvSpPr>
        <p:spPr>
          <a:xfrm>
            <a:off x="8634084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49" name="文本占位符 11"/>
          <p:cNvSpPr>
            <a:spLocks noGrp="1"/>
          </p:cNvSpPr>
          <p:nvPr>
            <p:ph type="body" sz="quarter" idx="18" hasCustomPrompt="1"/>
          </p:nvPr>
        </p:nvSpPr>
        <p:spPr>
          <a:xfrm>
            <a:off x="8512665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0" name="文本占位符 8"/>
          <p:cNvSpPr>
            <a:spLocks noGrp="1"/>
          </p:cNvSpPr>
          <p:nvPr>
            <p:ph type="body" sz="quarter" idx="19" hasCustomPrompt="1"/>
          </p:nvPr>
        </p:nvSpPr>
        <p:spPr>
          <a:xfrm>
            <a:off x="5398522" y="4499120"/>
            <a:ext cx="2681922" cy="4616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51" name="文本占位符 11"/>
          <p:cNvSpPr>
            <a:spLocks noGrp="1"/>
          </p:cNvSpPr>
          <p:nvPr>
            <p:ph type="body" sz="quarter" idx="20" hasCustomPrompt="1"/>
          </p:nvPr>
        </p:nvSpPr>
        <p:spPr>
          <a:xfrm>
            <a:off x="5277103" y="5222925"/>
            <a:ext cx="2924760" cy="73927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52" name="文本占位符 11"/>
          <p:cNvSpPr>
            <a:spLocks noGrp="1"/>
          </p:cNvSpPr>
          <p:nvPr>
            <p:ph type="body" sz="quarter" idx="21" hasCustomPrompt="1"/>
          </p:nvPr>
        </p:nvSpPr>
        <p:spPr>
          <a:xfrm>
            <a:off x="660400" y="1337587"/>
            <a:ext cx="10858500" cy="7355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26" name="直接连接符 25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4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60402" y="1585023"/>
            <a:ext cx="5984238" cy="4554593"/>
          </a:xfrm>
          <a:custGeom>
            <a:avLst/>
            <a:gdLst>
              <a:gd name="connsiteX0" fmla="*/ 0 w 4420885"/>
              <a:gd name="connsiteY0" fmla="*/ 0 h 3686138"/>
              <a:gd name="connsiteX1" fmla="*/ 4420885 w 4420885"/>
              <a:gd name="connsiteY1" fmla="*/ 0 h 3686138"/>
              <a:gd name="connsiteX2" fmla="*/ 4420885 w 4420885"/>
              <a:gd name="connsiteY2" fmla="*/ 3686138 h 3686138"/>
              <a:gd name="connsiteX3" fmla="*/ 0 w 4420885"/>
              <a:gd name="connsiteY3" fmla="*/ 3686138 h 368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0885" h="3686138">
                <a:moveTo>
                  <a:pt x="0" y="0"/>
                </a:moveTo>
                <a:lnTo>
                  <a:pt x="4420885" y="0"/>
                </a:lnTo>
                <a:lnTo>
                  <a:pt x="4420885" y="3686138"/>
                </a:lnTo>
                <a:lnTo>
                  <a:pt x="0" y="36861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/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/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图文-5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图片占位符 62"/>
          <p:cNvSpPr>
            <a:spLocks noGrp="1"/>
          </p:cNvSpPr>
          <p:nvPr>
            <p:ph type="pic" sz="quarter" idx="27"/>
          </p:nvPr>
        </p:nvSpPr>
        <p:spPr>
          <a:xfrm>
            <a:off x="660404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4" name="图片占位符 63"/>
          <p:cNvSpPr>
            <a:spLocks noGrp="1"/>
          </p:cNvSpPr>
          <p:nvPr>
            <p:ph type="pic" sz="quarter" idx="28"/>
          </p:nvPr>
        </p:nvSpPr>
        <p:spPr>
          <a:xfrm>
            <a:off x="3696741" y="1585023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5" name="图片占位符 64"/>
          <p:cNvSpPr>
            <a:spLocks noGrp="1"/>
          </p:cNvSpPr>
          <p:nvPr>
            <p:ph type="pic" sz="quarter" idx="29"/>
          </p:nvPr>
        </p:nvSpPr>
        <p:spPr>
          <a:xfrm>
            <a:off x="660404" y="3895974"/>
            <a:ext cx="2947901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6" name="图片占位符 65"/>
          <p:cNvSpPr>
            <a:spLocks noGrp="1"/>
          </p:cNvSpPr>
          <p:nvPr>
            <p:ph type="pic" sz="quarter" idx="30"/>
          </p:nvPr>
        </p:nvSpPr>
        <p:spPr>
          <a:xfrm>
            <a:off x="3696741" y="3895974"/>
            <a:ext cx="2947899" cy="2243642"/>
          </a:xfrm>
          <a:custGeom>
            <a:avLst/>
            <a:gdLst>
              <a:gd name="connsiteX0" fmla="*/ 0 w 2947901"/>
              <a:gd name="connsiteY0" fmla="*/ 0 h 2243642"/>
              <a:gd name="connsiteX1" fmla="*/ 2947901 w 2947901"/>
              <a:gd name="connsiteY1" fmla="*/ 0 h 2243642"/>
              <a:gd name="connsiteX2" fmla="*/ 2947901 w 2947901"/>
              <a:gd name="connsiteY2" fmla="*/ 2243642 h 2243642"/>
              <a:gd name="connsiteX3" fmla="*/ 0 w 2947901"/>
              <a:gd name="connsiteY3" fmla="*/ 2243642 h 2243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7901" h="2243642">
                <a:moveTo>
                  <a:pt x="0" y="0"/>
                </a:moveTo>
                <a:lnTo>
                  <a:pt x="2947901" y="0"/>
                </a:lnTo>
                <a:lnTo>
                  <a:pt x="2947901" y="2243642"/>
                </a:lnTo>
                <a:lnTo>
                  <a:pt x="0" y="22436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b="787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文本占位符 67"/>
          <p:cNvSpPr>
            <a:spLocks noGrp="1"/>
          </p:cNvSpPr>
          <p:nvPr>
            <p:ph type="body" sz="quarter" idx="11" hasCustomPrompt="1"/>
          </p:nvPr>
        </p:nvSpPr>
        <p:spPr>
          <a:xfrm>
            <a:off x="1216933" y="347251"/>
            <a:ext cx="8920029" cy="402291"/>
          </a:xfrm>
          <a:prstGeom prst="rect">
            <a:avLst/>
          </a:prstGeom>
        </p:spPr>
        <p:txBody>
          <a:bodyPr lIns="0" bIns="46800">
            <a:spAutoFit/>
          </a:bodyPr>
          <a:lstStyle>
            <a:lvl1pPr marL="0" indent="0">
              <a:lnSpc>
                <a:spcPct val="100000"/>
              </a:lnSpc>
              <a:buNone/>
              <a:defRPr b="1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请输入你的章节标题</a:t>
            </a:r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6644640" y="1585023"/>
            <a:ext cx="4874260" cy="4554589"/>
          </a:xfrm>
          <a:custGeom>
            <a:avLst/>
            <a:gdLst>
              <a:gd name="connsiteX0" fmla="*/ 0 w 3154730"/>
              <a:gd name="connsiteY0" fmla="*/ 0 h 1829349"/>
              <a:gd name="connsiteX1" fmla="*/ 3154730 w 3154730"/>
              <a:gd name="connsiteY1" fmla="*/ 0 h 1829349"/>
              <a:gd name="connsiteX2" fmla="*/ 3154730 w 3154730"/>
              <a:gd name="connsiteY2" fmla="*/ 1829349 h 1829349"/>
              <a:gd name="connsiteX3" fmla="*/ 0 w 3154730"/>
              <a:gd name="connsiteY3" fmla="*/ 1829349 h 182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54730" h="1829349">
                <a:moveTo>
                  <a:pt x="0" y="0"/>
                </a:moveTo>
                <a:lnTo>
                  <a:pt x="3154730" y="0"/>
                </a:lnTo>
                <a:lnTo>
                  <a:pt x="3154730" y="1829349"/>
                </a:lnTo>
                <a:lnTo>
                  <a:pt x="0" y="18293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7031469" y="1815023"/>
            <a:ext cx="2969058" cy="461665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请输入你的标题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7454095" y="2864776"/>
            <a:ext cx="3773347" cy="859337"/>
          </a:xfrm>
          <a:prstGeom prst="rect">
            <a:avLst/>
          </a:prstGeom>
        </p:spPr>
        <p:txBody>
          <a:bodyPr lIns="0" tIns="0" rIns="90000" bIns="4680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请输入你的内容</a:t>
            </a:r>
          </a:p>
        </p:txBody>
      </p:sp>
      <p:grpSp>
        <p:nvGrpSpPr>
          <p:cNvPr id="32" name="组合 31"/>
          <p:cNvGrpSpPr/>
          <p:nvPr userDrawn="1"/>
        </p:nvGrpSpPr>
        <p:grpSpPr>
          <a:xfrm>
            <a:off x="660400" y="344681"/>
            <a:ext cx="384771" cy="384771"/>
            <a:chOff x="669869" y="597306"/>
            <a:chExt cx="409972" cy="409973"/>
          </a:xfrm>
        </p:grpSpPr>
        <p:sp>
          <p:nvSpPr>
            <p:cNvPr id="33" name="íṥļîḓê"/>
            <p:cNvSpPr/>
            <p:nvPr/>
          </p:nvSpPr>
          <p:spPr>
            <a:xfrm>
              <a:off x="669869" y="597306"/>
              <a:ext cx="409972" cy="409973"/>
            </a:xfrm>
            <a:prstGeom prst="ellipse">
              <a:avLst/>
            </a:prstGeom>
            <a:noFill/>
            <a:ln w="12700">
              <a:solidFill>
                <a:schemeClr val="accent1">
                  <a:lumMod val="60000"/>
                  <a:lumOff val="4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4" name="íṥlíḓê"/>
            <p:cNvSpPr/>
            <p:nvPr/>
          </p:nvSpPr>
          <p:spPr>
            <a:xfrm>
              <a:off x="707772" y="635208"/>
              <a:ext cx="334166" cy="33416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35" name="ïśļiḑé"/>
            <p:cNvSpPr/>
            <p:nvPr/>
          </p:nvSpPr>
          <p:spPr>
            <a:xfrm>
              <a:off x="772089" y="699681"/>
              <a:ext cx="205530" cy="205219"/>
            </a:xfrm>
            <a:custGeom>
              <a:avLst/>
              <a:gdLst>
                <a:gd name="connsiteX0" fmla="*/ 347041 w 607639"/>
                <a:gd name="connsiteY0" fmla="*/ 313875 h 606722"/>
                <a:gd name="connsiteX1" fmla="*/ 379713 w 607639"/>
                <a:gd name="connsiteY1" fmla="*/ 346512 h 606722"/>
                <a:gd name="connsiteX2" fmla="*/ 347041 w 607639"/>
                <a:gd name="connsiteY2" fmla="*/ 379149 h 606722"/>
                <a:gd name="connsiteX3" fmla="*/ 314369 w 607639"/>
                <a:gd name="connsiteY3" fmla="*/ 346512 h 606722"/>
                <a:gd name="connsiteX4" fmla="*/ 347041 w 607639"/>
                <a:gd name="connsiteY4" fmla="*/ 313875 h 606722"/>
                <a:gd name="connsiteX5" fmla="*/ 260563 w 607639"/>
                <a:gd name="connsiteY5" fmla="*/ 213037 h 606722"/>
                <a:gd name="connsiteX6" fmla="*/ 313452 w 607639"/>
                <a:gd name="connsiteY6" fmla="*/ 265856 h 606722"/>
                <a:gd name="connsiteX7" fmla="*/ 260563 w 607639"/>
                <a:gd name="connsiteY7" fmla="*/ 318675 h 606722"/>
                <a:gd name="connsiteX8" fmla="*/ 207674 w 607639"/>
                <a:gd name="connsiteY8" fmla="*/ 265856 h 606722"/>
                <a:gd name="connsiteX9" fmla="*/ 260563 w 607639"/>
                <a:gd name="connsiteY9" fmla="*/ 213037 h 606722"/>
                <a:gd name="connsiteX10" fmla="*/ 303775 w 607639"/>
                <a:gd name="connsiteY10" fmla="*/ 152236 h 606722"/>
                <a:gd name="connsiteX11" fmla="*/ 152466 w 607639"/>
                <a:gd name="connsiteY11" fmla="*/ 303317 h 606722"/>
                <a:gd name="connsiteX12" fmla="*/ 303775 w 607639"/>
                <a:gd name="connsiteY12" fmla="*/ 454486 h 606722"/>
                <a:gd name="connsiteX13" fmla="*/ 455173 w 607639"/>
                <a:gd name="connsiteY13" fmla="*/ 303317 h 606722"/>
                <a:gd name="connsiteX14" fmla="*/ 303775 w 607639"/>
                <a:gd name="connsiteY14" fmla="*/ 152236 h 606722"/>
                <a:gd name="connsiteX15" fmla="*/ 270042 w 607639"/>
                <a:gd name="connsiteY15" fmla="*/ 0 h 606722"/>
                <a:gd name="connsiteX16" fmla="*/ 337597 w 607639"/>
                <a:gd name="connsiteY16" fmla="*/ 0 h 606722"/>
                <a:gd name="connsiteX17" fmla="*/ 361628 w 607639"/>
                <a:gd name="connsiteY17" fmla="*/ 23995 h 606722"/>
                <a:gd name="connsiteX18" fmla="*/ 337597 w 607639"/>
                <a:gd name="connsiteY18" fmla="*/ 47901 h 606722"/>
                <a:gd name="connsiteX19" fmla="*/ 327806 w 607639"/>
                <a:gd name="connsiteY19" fmla="*/ 47901 h 606722"/>
                <a:gd name="connsiteX20" fmla="*/ 327806 w 607639"/>
                <a:gd name="connsiteY20" fmla="*/ 105756 h 606722"/>
                <a:gd name="connsiteX21" fmla="*/ 426691 w 607639"/>
                <a:gd name="connsiteY21" fmla="*/ 146726 h 606722"/>
                <a:gd name="connsiteX22" fmla="*/ 467723 w 607639"/>
                <a:gd name="connsiteY22" fmla="*/ 105756 h 606722"/>
                <a:gd name="connsiteX23" fmla="*/ 460780 w 607639"/>
                <a:gd name="connsiteY23" fmla="*/ 98913 h 606722"/>
                <a:gd name="connsiteX24" fmla="*/ 460780 w 607639"/>
                <a:gd name="connsiteY24" fmla="*/ 64965 h 606722"/>
                <a:gd name="connsiteX25" fmla="*/ 494691 w 607639"/>
                <a:gd name="connsiteY25" fmla="*/ 64965 h 606722"/>
                <a:gd name="connsiteX26" fmla="*/ 530382 w 607639"/>
                <a:gd name="connsiteY26" fmla="*/ 100602 h 606722"/>
                <a:gd name="connsiteX27" fmla="*/ 531094 w 607639"/>
                <a:gd name="connsiteY27" fmla="*/ 101313 h 606722"/>
                <a:gd name="connsiteX28" fmla="*/ 537414 w 607639"/>
                <a:gd name="connsiteY28" fmla="*/ 107534 h 606722"/>
                <a:gd name="connsiteX29" fmla="*/ 537770 w 607639"/>
                <a:gd name="connsiteY29" fmla="*/ 107978 h 606722"/>
                <a:gd name="connsiteX30" fmla="*/ 537948 w 607639"/>
                <a:gd name="connsiteY30" fmla="*/ 108156 h 606722"/>
                <a:gd name="connsiteX31" fmla="*/ 538482 w 607639"/>
                <a:gd name="connsiteY31" fmla="*/ 108689 h 606722"/>
                <a:gd name="connsiteX32" fmla="*/ 538215 w 607639"/>
                <a:gd name="connsiteY32" fmla="*/ 108423 h 606722"/>
                <a:gd name="connsiteX33" fmla="*/ 538749 w 607639"/>
                <a:gd name="connsiteY33" fmla="*/ 108867 h 606722"/>
                <a:gd name="connsiteX34" fmla="*/ 539105 w 607639"/>
                <a:gd name="connsiteY34" fmla="*/ 109311 h 606722"/>
                <a:gd name="connsiteX35" fmla="*/ 542487 w 607639"/>
                <a:gd name="connsiteY35" fmla="*/ 112688 h 606722"/>
                <a:gd name="connsiteX36" fmla="*/ 542487 w 607639"/>
                <a:gd name="connsiteY36" fmla="*/ 146637 h 606722"/>
                <a:gd name="connsiteX37" fmla="*/ 508576 w 607639"/>
                <a:gd name="connsiteY37" fmla="*/ 146637 h 606722"/>
                <a:gd name="connsiteX38" fmla="*/ 501634 w 607639"/>
                <a:gd name="connsiteY38" fmla="*/ 139705 h 606722"/>
                <a:gd name="connsiteX39" fmla="*/ 460691 w 607639"/>
                <a:gd name="connsiteY39" fmla="*/ 180675 h 606722"/>
                <a:gd name="connsiteX40" fmla="*/ 501723 w 607639"/>
                <a:gd name="connsiteY40" fmla="*/ 279410 h 606722"/>
                <a:gd name="connsiteX41" fmla="*/ 559576 w 607639"/>
                <a:gd name="connsiteY41" fmla="*/ 279410 h 606722"/>
                <a:gd name="connsiteX42" fmla="*/ 559576 w 607639"/>
                <a:gd name="connsiteY42" fmla="*/ 269634 h 606722"/>
                <a:gd name="connsiteX43" fmla="*/ 583608 w 607639"/>
                <a:gd name="connsiteY43" fmla="*/ 245639 h 606722"/>
                <a:gd name="connsiteX44" fmla="*/ 607639 w 607639"/>
                <a:gd name="connsiteY44" fmla="*/ 269634 h 606722"/>
                <a:gd name="connsiteX45" fmla="*/ 607639 w 607639"/>
                <a:gd name="connsiteY45" fmla="*/ 337088 h 606722"/>
                <a:gd name="connsiteX46" fmla="*/ 583608 w 607639"/>
                <a:gd name="connsiteY46" fmla="*/ 361083 h 606722"/>
                <a:gd name="connsiteX47" fmla="*/ 559576 w 607639"/>
                <a:gd name="connsiteY47" fmla="*/ 337088 h 606722"/>
                <a:gd name="connsiteX48" fmla="*/ 559576 w 607639"/>
                <a:gd name="connsiteY48" fmla="*/ 327312 h 606722"/>
                <a:gd name="connsiteX49" fmla="*/ 501723 w 607639"/>
                <a:gd name="connsiteY49" fmla="*/ 327312 h 606722"/>
                <a:gd name="connsiteX50" fmla="*/ 460691 w 607639"/>
                <a:gd name="connsiteY50" fmla="*/ 426047 h 606722"/>
                <a:gd name="connsiteX51" fmla="*/ 501634 w 607639"/>
                <a:gd name="connsiteY51" fmla="*/ 467017 h 606722"/>
                <a:gd name="connsiteX52" fmla="*/ 508576 w 607639"/>
                <a:gd name="connsiteY52" fmla="*/ 460085 h 606722"/>
                <a:gd name="connsiteX53" fmla="*/ 542487 w 607639"/>
                <a:gd name="connsiteY53" fmla="*/ 460085 h 606722"/>
                <a:gd name="connsiteX54" fmla="*/ 542487 w 607639"/>
                <a:gd name="connsiteY54" fmla="*/ 493945 h 606722"/>
                <a:gd name="connsiteX55" fmla="*/ 518990 w 607639"/>
                <a:gd name="connsiteY55" fmla="*/ 517496 h 606722"/>
                <a:gd name="connsiteX56" fmla="*/ 494691 w 607639"/>
                <a:gd name="connsiteY56" fmla="*/ 541668 h 606722"/>
                <a:gd name="connsiteX57" fmla="*/ 460780 w 607639"/>
                <a:gd name="connsiteY57" fmla="*/ 541668 h 606722"/>
                <a:gd name="connsiteX58" fmla="*/ 460780 w 607639"/>
                <a:gd name="connsiteY58" fmla="*/ 507809 h 606722"/>
                <a:gd name="connsiteX59" fmla="*/ 467723 w 607639"/>
                <a:gd name="connsiteY59" fmla="*/ 500877 h 606722"/>
                <a:gd name="connsiteX60" fmla="*/ 426691 w 607639"/>
                <a:gd name="connsiteY60" fmla="*/ 459996 h 606722"/>
                <a:gd name="connsiteX61" fmla="*/ 327806 w 607639"/>
                <a:gd name="connsiteY61" fmla="*/ 500966 h 606722"/>
                <a:gd name="connsiteX62" fmla="*/ 327806 w 607639"/>
                <a:gd name="connsiteY62" fmla="*/ 558732 h 606722"/>
                <a:gd name="connsiteX63" fmla="*/ 337597 w 607639"/>
                <a:gd name="connsiteY63" fmla="*/ 558732 h 606722"/>
                <a:gd name="connsiteX64" fmla="*/ 361628 w 607639"/>
                <a:gd name="connsiteY64" fmla="*/ 582727 h 606722"/>
                <a:gd name="connsiteX65" fmla="*/ 337597 w 607639"/>
                <a:gd name="connsiteY65" fmla="*/ 606722 h 606722"/>
                <a:gd name="connsiteX66" fmla="*/ 270042 w 607639"/>
                <a:gd name="connsiteY66" fmla="*/ 606722 h 606722"/>
                <a:gd name="connsiteX67" fmla="*/ 246011 w 607639"/>
                <a:gd name="connsiteY67" fmla="*/ 582727 h 606722"/>
                <a:gd name="connsiteX68" fmla="*/ 270042 w 607639"/>
                <a:gd name="connsiteY68" fmla="*/ 558732 h 606722"/>
                <a:gd name="connsiteX69" fmla="*/ 279833 w 607639"/>
                <a:gd name="connsiteY69" fmla="*/ 558732 h 606722"/>
                <a:gd name="connsiteX70" fmla="*/ 279833 w 607639"/>
                <a:gd name="connsiteY70" fmla="*/ 500966 h 606722"/>
                <a:gd name="connsiteX71" fmla="*/ 180948 w 607639"/>
                <a:gd name="connsiteY71" fmla="*/ 459996 h 606722"/>
                <a:gd name="connsiteX72" fmla="*/ 139916 w 607639"/>
                <a:gd name="connsiteY72" fmla="*/ 500877 h 606722"/>
                <a:gd name="connsiteX73" fmla="*/ 146859 w 607639"/>
                <a:gd name="connsiteY73" fmla="*/ 507809 h 606722"/>
                <a:gd name="connsiteX74" fmla="*/ 146859 w 607639"/>
                <a:gd name="connsiteY74" fmla="*/ 541668 h 606722"/>
                <a:gd name="connsiteX75" fmla="*/ 112859 w 607639"/>
                <a:gd name="connsiteY75" fmla="*/ 541668 h 606722"/>
                <a:gd name="connsiteX76" fmla="*/ 77257 w 607639"/>
                <a:gd name="connsiteY76" fmla="*/ 506120 h 606722"/>
                <a:gd name="connsiteX77" fmla="*/ 68534 w 607639"/>
                <a:gd name="connsiteY77" fmla="*/ 497411 h 606722"/>
                <a:gd name="connsiteX78" fmla="*/ 65063 w 607639"/>
                <a:gd name="connsiteY78" fmla="*/ 493945 h 606722"/>
                <a:gd name="connsiteX79" fmla="*/ 65063 w 607639"/>
                <a:gd name="connsiteY79" fmla="*/ 460085 h 606722"/>
                <a:gd name="connsiteX80" fmla="*/ 99063 w 607639"/>
                <a:gd name="connsiteY80" fmla="*/ 460085 h 606722"/>
                <a:gd name="connsiteX81" fmla="*/ 105916 w 607639"/>
                <a:gd name="connsiteY81" fmla="*/ 467017 h 606722"/>
                <a:gd name="connsiteX82" fmla="*/ 146948 w 607639"/>
                <a:gd name="connsiteY82" fmla="*/ 426047 h 606722"/>
                <a:gd name="connsiteX83" fmla="*/ 105916 w 607639"/>
                <a:gd name="connsiteY83" fmla="*/ 327312 h 606722"/>
                <a:gd name="connsiteX84" fmla="*/ 47974 w 607639"/>
                <a:gd name="connsiteY84" fmla="*/ 327312 h 606722"/>
                <a:gd name="connsiteX85" fmla="*/ 47974 w 607639"/>
                <a:gd name="connsiteY85" fmla="*/ 337088 h 606722"/>
                <a:gd name="connsiteX86" fmla="*/ 24031 w 607639"/>
                <a:gd name="connsiteY86" fmla="*/ 361083 h 606722"/>
                <a:gd name="connsiteX87" fmla="*/ 0 w 607639"/>
                <a:gd name="connsiteY87" fmla="*/ 337088 h 606722"/>
                <a:gd name="connsiteX88" fmla="*/ 0 w 607639"/>
                <a:gd name="connsiteY88" fmla="*/ 269634 h 606722"/>
                <a:gd name="connsiteX89" fmla="*/ 24031 w 607639"/>
                <a:gd name="connsiteY89" fmla="*/ 245639 h 606722"/>
                <a:gd name="connsiteX90" fmla="*/ 47974 w 607639"/>
                <a:gd name="connsiteY90" fmla="*/ 269634 h 606722"/>
                <a:gd name="connsiteX91" fmla="*/ 47974 w 607639"/>
                <a:gd name="connsiteY91" fmla="*/ 279410 h 606722"/>
                <a:gd name="connsiteX92" fmla="*/ 105916 w 607639"/>
                <a:gd name="connsiteY92" fmla="*/ 279410 h 606722"/>
                <a:gd name="connsiteX93" fmla="*/ 146948 w 607639"/>
                <a:gd name="connsiteY93" fmla="*/ 180675 h 606722"/>
                <a:gd name="connsiteX94" fmla="*/ 105916 w 607639"/>
                <a:gd name="connsiteY94" fmla="*/ 139705 h 606722"/>
                <a:gd name="connsiteX95" fmla="*/ 99063 w 607639"/>
                <a:gd name="connsiteY95" fmla="*/ 146637 h 606722"/>
                <a:gd name="connsiteX96" fmla="*/ 65063 w 607639"/>
                <a:gd name="connsiteY96" fmla="*/ 146637 h 606722"/>
                <a:gd name="connsiteX97" fmla="*/ 65063 w 607639"/>
                <a:gd name="connsiteY97" fmla="*/ 112688 h 606722"/>
                <a:gd name="connsiteX98" fmla="*/ 106450 w 607639"/>
                <a:gd name="connsiteY98" fmla="*/ 71452 h 606722"/>
                <a:gd name="connsiteX99" fmla="*/ 112859 w 607639"/>
                <a:gd name="connsiteY99" fmla="*/ 64965 h 606722"/>
                <a:gd name="connsiteX100" fmla="*/ 146859 w 607639"/>
                <a:gd name="connsiteY100" fmla="*/ 64965 h 606722"/>
                <a:gd name="connsiteX101" fmla="*/ 146859 w 607639"/>
                <a:gd name="connsiteY101" fmla="*/ 98913 h 606722"/>
                <a:gd name="connsiteX102" fmla="*/ 139916 w 607639"/>
                <a:gd name="connsiteY102" fmla="*/ 105756 h 606722"/>
                <a:gd name="connsiteX103" fmla="*/ 180948 w 607639"/>
                <a:gd name="connsiteY103" fmla="*/ 146726 h 606722"/>
                <a:gd name="connsiteX104" fmla="*/ 279833 w 607639"/>
                <a:gd name="connsiteY104" fmla="*/ 105756 h 606722"/>
                <a:gd name="connsiteX105" fmla="*/ 279833 w 607639"/>
                <a:gd name="connsiteY105" fmla="*/ 47901 h 606722"/>
                <a:gd name="connsiteX106" fmla="*/ 270042 w 607639"/>
                <a:gd name="connsiteY106" fmla="*/ 47901 h 606722"/>
                <a:gd name="connsiteX107" fmla="*/ 246011 w 607639"/>
                <a:gd name="connsiteY107" fmla="*/ 23995 h 606722"/>
                <a:gd name="connsiteX108" fmla="*/ 270042 w 607639"/>
                <a:gd name="connsiteY10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607639" h="606722">
                  <a:moveTo>
                    <a:pt x="347041" y="313875"/>
                  </a:moveTo>
                  <a:cubicBezTo>
                    <a:pt x="365085" y="313875"/>
                    <a:pt x="379713" y="328487"/>
                    <a:pt x="379713" y="346512"/>
                  </a:cubicBezTo>
                  <a:cubicBezTo>
                    <a:pt x="379713" y="364537"/>
                    <a:pt x="365085" y="379149"/>
                    <a:pt x="347041" y="379149"/>
                  </a:cubicBezTo>
                  <a:cubicBezTo>
                    <a:pt x="328997" y="379149"/>
                    <a:pt x="314369" y="364537"/>
                    <a:pt x="314369" y="346512"/>
                  </a:cubicBezTo>
                  <a:cubicBezTo>
                    <a:pt x="314369" y="328487"/>
                    <a:pt x="328997" y="313875"/>
                    <a:pt x="347041" y="313875"/>
                  </a:cubicBezTo>
                  <a:close/>
                  <a:moveTo>
                    <a:pt x="260563" y="213037"/>
                  </a:moveTo>
                  <a:cubicBezTo>
                    <a:pt x="289773" y="213037"/>
                    <a:pt x="313452" y="236685"/>
                    <a:pt x="313452" y="265856"/>
                  </a:cubicBezTo>
                  <a:cubicBezTo>
                    <a:pt x="313452" y="295027"/>
                    <a:pt x="289773" y="318675"/>
                    <a:pt x="260563" y="318675"/>
                  </a:cubicBezTo>
                  <a:cubicBezTo>
                    <a:pt x="231353" y="318675"/>
                    <a:pt x="207674" y="295027"/>
                    <a:pt x="207674" y="265856"/>
                  </a:cubicBezTo>
                  <a:cubicBezTo>
                    <a:pt x="207674" y="236685"/>
                    <a:pt x="231353" y="213037"/>
                    <a:pt x="260563" y="213037"/>
                  </a:cubicBezTo>
                  <a:close/>
                  <a:moveTo>
                    <a:pt x="303775" y="152236"/>
                  </a:moveTo>
                  <a:cubicBezTo>
                    <a:pt x="220377" y="152236"/>
                    <a:pt x="152466" y="220045"/>
                    <a:pt x="152466" y="303317"/>
                  </a:cubicBezTo>
                  <a:cubicBezTo>
                    <a:pt x="152466" y="386678"/>
                    <a:pt x="220377" y="454486"/>
                    <a:pt x="303775" y="454486"/>
                  </a:cubicBezTo>
                  <a:cubicBezTo>
                    <a:pt x="387262" y="454486"/>
                    <a:pt x="455173" y="386678"/>
                    <a:pt x="455173" y="303317"/>
                  </a:cubicBezTo>
                  <a:cubicBezTo>
                    <a:pt x="455173" y="220045"/>
                    <a:pt x="387262" y="152236"/>
                    <a:pt x="303775" y="152236"/>
                  </a:cubicBezTo>
                  <a:close/>
                  <a:moveTo>
                    <a:pt x="270042" y="0"/>
                  </a:moveTo>
                  <a:lnTo>
                    <a:pt x="337597" y="0"/>
                  </a:lnTo>
                  <a:cubicBezTo>
                    <a:pt x="350859" y="0"/>
                    <a:pt x="361628" y="10753"/>
                    <a:pt x="361628" y="23995"/>
                  </a:cubicBezTo>
                  <a:cubicBezTo>
                    <a:pt x="361628" y="37237"/>
                    <a:pt x="350859" y="47901"/>
                    <a:pt x="337597" y="47901"/>
                  </a:cubicBezTo>
                  <a:lnTo>
                    <a:pt x="327806" y="47901"/>
                  </a:lnTo>
                  <a:lnTo>
                    <a:pt x="327806" y="105756"/>
                  </a:lnTo>
                  <a:cubicBezTo>
                    <a:pt x="364833" y="110200"/>
                    <a:pt x="398744" y="124864"/>
                    <a:pt x="426691" y="146726"/>
                  </a:cubicBezTo>
                  <a:lnTo>
                    <a:pt x="467723" y="105756"/>
                  </a:lnTo>
                  <a:lnTo>
                    <a:pt x="460780" y="98913"/>
                  </a:lnTo>
                  <a:cubicBezTo>
                    <a:pt x="451435" y="89493"/>
                    <a:pt x="451435" y="74385"/>
                    <a:pt x="460780" y="64965"/>
                  </a:cubicBezTo>
                  <a:cubicBezTo>
                    <a:pt x="470126" y="55633"/>
                    <a:pt x="485346" y="55633"/>
                    <a:pt x="494691" y="64965"/>
                  </a:cubicBezTo>
                  <a:lnTo>
                    <a:pt x="530382" y="100602"/>
                  </a:lnTo>
                  <a:lnTo>
                    <a:pt x="531094" y="101313"/>
                  </a:lnTo>
                  <a:lnTo>
                    <a:pt x="537414" y="107534"/>
                  </a:lnTo>
                  <a:lnTo>
                    <a:pt x="537770" y="107978"/>
                  </a:lnTo>
                  <a:lnTo>
                    <a:pt x="537948" y="108156"/>
                  </a:lnTo>
                  <a:lnTo>
                    <a:pt x="538482" y="108689"/>
                  </a:lnTo>
                  <a:lnTo>
                    <a:pt x="538215" y="108423"/>
                  </a:lnTo>
                  <a:lnTo>
                    <a:pt x="538749" y="108867"/>
                  </a:lnTo>
                  <a:lnTo>
                    <a:pt x="539105" y="109311"/>
                  </a:lnTo>
                  <a:lnTo>
                    <a:pt x="542487" y="112688"/>
                  </a:lnTo>
                  <a:cubicBezTo>
                    <a:pt x="551922" y="122109"/>
                    <a:pt x="551922" y="137217"/>
                    <a:pt x="542487" y="146637"/>
                  </a:cubicBezTo>
                  <a:cubicBezTo>
                    <a:pt x="533142" y="155969"/>
                    <a:pt x="517922" y="155969"/>
                    <a:pt x="508576" y="146637"/>
                  </a:cubicBezTo>
                  <a:lnTo>
                    <a:pt x="501634" y="139705"/>
                  </a:lnTo>
                  <a:lnTo>
                    <a:pt x="460691" y="180675"/>
                  </a:lnTo>
                  <a:cubicBezTo>
                    <a:pt x="482587" y="208491"/>
                    <a:pt x="497272" y="242440"/>
                    <a:pt x="501723" y="279410"/>
                  </a:cubicBezTo>
                  <a:lnTo>
                    <a:pt x="559576" y="279410"/>
                  </a:lnTo>
                  <a:lnTo>
                    <a:pt x="559576" y="269634"/>
                  </a:lnTo>
                  <a:cubicBezTo>
                    <a:pt x="559576" y="256393"/>
                    <a:pt x="570346" y="245639"/>
                    <a:pt x="583608" y="245639"/>
                  </a:cubicBezTo>
                  <a:cubicBezTo>
                    <a:pt x="596869" y="245639"/>
                    <a:pt x="607639" y="256393"/>
                    <a:pt x="607639" y="269634"/>
                  </a:cubicBezTo>
                  <a:lnTo>
                    <a:pt x="607639" y="337088"/>
                  </a:lnTo>
                  <a:cubicBezTo>
                    <a:pt x="607639" y="350329"/>
                    <a:pt x="596869" y="361083"/>
                    <a:pt x="583608" y="361083"/>
                  </a:cubicBezTo>
                  <a:cubicBezTo>
                    <a:pt x="570346" y="361083"/>
                    <a:pt x="559576" y="350329"/>
                    <a:pt x="559576" y="337088"/>
                  </a:cubicBezTo>
                  <a:lnTo>
                    <a:pt x="559576" y="327312"/>
                  </a:lnTo>
                  <a:lnTo>
                    <a:pt x="501723" y="327312"/>
                  </a:lnTo>
                  <a:cubicBezTo>
                    <a:pt x="497272" y="364282"/>
                    <a:pt x="482587" y="398142"/>
                    <a:pt x="460691" y="426047"/>
                  </a:cubicBezTo>
                  <a:lnTo>
                    <a:pt x="501634" y="467017"/>
                  </a:lnTo>
                  <a:lnTo>
                    <a:pt x="508576" y="460085"/>
                  </a:lnTo>
                  <a:cubicBezTo>
                    <a:pt x="517922" y="450753"/>
                    <a:pt x="533142" y="450753"/>
                    <a:pt x="542487" y="460085"/>
                  </a:cubicBezTo>
                  <a:cubicBezTo>
                    <a:pt x="551922" y="469416"/>
                    <a:pt x="551922" y="484613"/>
                    <a:pt x="542487" y="493945"/>
                  </a:cubicBezTo>
                  <a:cubicBezTo>
                    <a:pt x="512759" y="523717"/>
                    <a:pt x="518456" y="518029"/>
                    <a:pt x="518990" y="517496"/>
                  </a:cubicBezTo>
                  <a:cubicBezTo>
                    <a:pt x="518545" y="517940"/>
                    <a:pt x="514272" y="522206"/>
                    <a:pt x="494691" y="541668"/>
                  </a:cubicBezTo>
                  <a:cubicBezTo>
                    <a:pt x="485346" y="551089"/>
                    <a:pt x="470126" y="551089"/>
                    <a:pt x="460780" y="541668"/>
                  </a:cubicBezTo>
                  <a:cubicBezTo>
                    <a:pt x="451435" y="532337"/>
                    <a:pt x="451435" y="517140"/>
                    <a:pt x="460780" y="507809"/>
                  </a:cubicBezTo>
                  <a:lnTo>
                    <a:pt x="467723" y="500877"/>
                  </a:lnTo>
                  <a:lnTo>
                    <a:pt x="426691" y="459996"/>
                  </a:lnTo>
                  <a:cubicBezTo>
                    <a:pt x="398744" y="481858"/>
                    <a:pt x="364833" y="496522"/>
                    <a:pt x="327806" y="500966"/>
                  </a:cubicBezTo>
                  <a:lnTo>
                    <a:pt x="327806" y="558732"/>
                  </a:lnTo>
                  <a:lnTo>
                    <a:pt x="337597" y="558732"/>
                  </a:lnTo>
                  <a:cubicBezTo>
                    <a:pt x="350859" y="558732"/>
                    <a:pt x="361628" y="569485"/>
                    <a:pt x="361628" y="582727"/>
                  </a:cubicBezTo>
                  <a:cubicBezTo>
                    <a:pt x="361628" y="595969"/>
                    <a:pt x="350859" y="606722"/>
                    <a:pt x="337597" y="606722"/>
                  </a:cubicBezTo>
                  <a:lnTo>
                    <a:pt x="270042" y="606722"/>
                  </a:lnTo>
                  <a:cubicBezTo>
                    <a:pt x="256780" y="606722"/>
                    <a:pt x="246011" y="595969"/>
                    <a:pt x="246011" y="582727"/>
                  </a:cubicBezTo>
                  <a:cubicBezTo>
                    <a:pt x="246011" y="569485"/>
                    <a:pt x="256780" y="558732"/>
                    <a:pt x="270042" y="558732"/>
                  </a:cubicBezTo>
                  <a:lnTo>
                    <a:pt x="279833" y="558732"/>
                  </a:lnTo>
                  <a:lnTo>
                    <a:pt x="279833" y="500966"/>
                  </a:lnTo>
                  <a:cubicBezTo>
                    <a:pt x="242806" y="496522"/>
                    <a:pt x="208806" y="481858"/>
                    <a:pt x="180948" y="459996"/>
                  </a:cubicBezTo>
                  <a:lnTo>
                    <a:pt x="139916" y="500877"/>
                  </a:lnTo>
                  <a:lnTo>
                    <a:pt x="146859" y="507809"/>
                  </a:lnTo>
                  <a:cubicBezTo>
                    <a:pt x="156204" y="517140"/>
                    <a:pt x="156204" y="532337"/>
                    <a:pt x="146859" y="541668"/>
                  </a:cubicBezTo>
                  <a:cubicBezTo>
                    <a:pt x="137424" y="551089"/>
                    <a:pt x="122293" y="551089"/>
                    <a:pt x="112859" y="541668"/>
                  </a:cubicBezTo>
                  <a:lnTo>
                    <a:pt x="77257" y="506120"/>
                  </a:lnTo>
                  <a:lnTo>
                    <a:pt x="68534" y="497411"/>
                  </a:lnTo>
                  <a:lnTo>
                    <a:pt x="65063" y="493945"/>
                  </a:lnTo>
                  <a:cubicBezTo>
                    <a:pt x="55717" y="484613"/>
                    <a:pt x="55717" y="469416"/>
                    <a:pt x="65063" y="460085"/>
                  </a:cubicBezTo>
                  <a:cubicBezTo>
                    <a:pt x="74497" y="450753"/>
                    <a:pt x="89628" y="450753"/>
                    <a:pt x="99063" y="460085"/>
                  </a:cubicBezTo>
                  <a:lnTo>
                    <a:pt x="105916" y="467017"/>
                  </a:lnTo>
                  <a:lnTo>
                    <a:pt x="146948" y="426047"/>
                  </a:lnTo>
                  <a:cubicBezTo>
                    <a:pt x="125052" y="398142"/>
                    <a:pt x="110367" y="364282"/>
                    <a:pt x="105916" y="327312"/>
                  </a:cubicBezTo>
                  <a:lnTo>
                    <a:pt x="47974" y="327312"/>
                  </a:lnTo>
                  <a:lnTo>
                    <a:pt x="47974" y="337088"/>
                  </a:lnTo>
                  <a:cubicBezTo>
                    <a:pt x="47974" y="350329"/>
                    <a:pt x="37293" y="361083"/>
                    <a:pt x="24031" y="361083"/>
                  </a:cubicBezTo>
                  <a:cubicBezTo>
                    <a:pt x="10770" y="361083"/>
                    <a:pt x="0" y="350329"/>
                    <a:pt x="0" y="337088"/>
                  </a:cubicBezTo>
                  <a:lnTo>
                    <a:pt x="0" y="269634"/>
                  </a:lnTo>
                  <a:cubicBezTo>
                    <a:pt x="0" y="256393"/>
                    <a:pt x="10770" y="245639"/>
                    <a:pt x="24031" y="245639"/>
                  </a:cubicBezTo>
                  <a:cubicBezTo>
                    <a:pt x="37293" y="245639"/>
                    <a:pt x="47974" y="256393"/>
                    <a:pt x="47974" y="269634"/>
                  </a:cubicBezTo>
                  <a:lnTo>
                    <a:pt x="47974" y="279410"/>
                  </a:lnTo>
                  <a:lnTo>
                    <a:pt x="105916" y="279410"/>
                  </a:lnTo>
                  <a:cubicBezTo>
                    <a:pt x="110367" y="242440"/>
                    <a:pt x="125052" y="208491"/>
                    <a:pt x="146948" y="180675"/>
                  </a:cubicBezTo>
                  <a:lnTo>
                    <a:pt x="105916" y="139705"/>
                  </a:lnTo>
                  <a:lnTo>
                    <a:pt x="99063" y="146637"/>
                  </a:lnTo>
                  <a:cubicBezTo>
                    <a:pt x="89628" y="155969"/>
                    <a:pt x="74497" y="155969"/>
                    <a:pt x="65063" y="146637"/>
                  </a:cubicBezTo>
                  <a:cubicBezTo>
                    <a:pt x="55717" y="137217"/>
                    <a:pt x="55717" y="122109"/>
                    <a:pt x="65063" y="112688"/>
                  </a:cubicBezTo>
                  <a:lnTo>
                    <a:pt x="106450" y="71452"/>
                  </a:lnTo>
                  <a:lnTo>
                    <a:pt x="112859" y="64965"/>
                  </a:lnTo>
                  <a:cubicBezTo>
                    <a:pt x="122293" y="55633"/>
                    <a:pt x="137424" y="55633"/>
                    <a:pt x="146859" y="64965"/>
                  </a:cubicBezTo>
                  <a:cubicBezTo>
                    <a:pt x="156204" y="74385"/>
                    <a:pt x="156204" y="89493"/>
                    <a:pt x="146859" y="98913"/>
                  </a:cubicBezTo>
                  <a:lnTo>
                    <a:pt x="139916" y="105756"/>
                  </a:lnTo>
                  <a:lnTo>
                    <a:pt x="180948" y="146726"/>
                  </a:lnTo>
                  <a:cubicBezTo>
                    <a:pt x="208806" y="124864"/>
                    <a:pt x="242806" y="110200"/>
                    <a:pt x="279833" y="105756"/>
                  </a:cubicBezTo>
                  <a:lnTo>
                    <a:pt x="279833" y="47901"/>
                  </a:lnTo>
                  <a:lnTo>
                    <a:pt x="270042" y="47901"/>
                  </a:lnTo>
                  <a:cubicBezTo>
                    <a:pt x="256780" y="47901"/>
                    <a:pt x="246011" y="37237"/>
                    <a:pt x="246011" y="23995"/>
                  </a:cubicBezTo>
                  <a:cubicBezTo>
                    <a:pt x="246011" y="10753"/>
                    <a:pt x="256780" y="0"/>
                    <a:pt x="270042" y="0"/>
                  </a:cubicBezTo>
                  <a:close/>
                </a:path>
              </a:pathLst>
            </a:cu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2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C79ECAFE-A460-4E13-ABCB-32CAE613624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7031469" y="2473505"/>
            <a:ext cx="864000" cy="9629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11"/>
          <p:cNvSpPr>
            <a:spLocks noGrp="1"/>
          </p:cNvSpPr>
          <p:nvPr>
            <p:ph type="body" sz="quarter" idx="25" hasCustomPrompt="1"/>
          </p:nvPr>
        </p:nvSpPr>
        <p:spPr>
          <a:xfrm>
            <a:off x="7454095" y="392434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sp>
        <p:nvSpPr>
          <p:cNvPr id="36" name="文本占位符 11"/>
          <p:cNvSpPr>
            <a:spLocks noGrp="1"/>
          </p:cNvSpPr>
          <p:nvPr>
            <p:ph type="body" sz="quarter" idx="26" hasCustomPrompt="1"/>
          </p:nvPr>
        </p:nvSpPr>
        <p:spPr>
          <a:xfrm>
            <a:off x="7454095" y="4983916"/>
            <a:ext cx="3773347" cy="859337"/>
          </a:xfrm>
          <a:prstGeom prst="rect">
            <a:avLst/>
          </a:prstGeom>
        </p:spPr>
        <p:txBody>
          <a:bodyPr lIns="0" tIns="0">
            <a:normAutofit/>
          </a:bodyPr>
          <a:lstStyle>
            <a:lvl1pPr marL="0" indent="0" algn="l">
              <a:lnSpc>
                <a:spcPct val="13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请输入你的内容</a:t>
            </a:r>
          </a:p>
        </p:txBody>
      </p:sp>
      <p:cxnSp>
        <p:nvCxnSpPr>
          <p:cNvPr id="22" name="直接连接符 21"/>
          <p:cNvCxnSpPr/>
          <p:nvPr userDrawn="1"/>
        </p:nvCxnSpPr>
        <p:spPr>
          <a:xfrm>
            <a:off x="650931" y="852684"/>
            <a:ext cx="1086796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962" y="292375"/>
            <a:ext cx="1375700" cy="43728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片包含 树, 户外, 建筑物, 道路&#10;&#10;自动生成的说明"/>
          <p:cNvPicPr>
            <a:picLocks noChangeAspect="1"/>
          </p:cNvPicPr>
          <p:nvPr userDrawn="1"/>
        </p:nvPicPr>
        <p:blipFill rotWithShape="1"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8" r="35125" b="7878"/>
          <a:stretch>
            <a:fillRect/>
          </a:stretch>
        </p:blipFill>
        <p:spPr>
          <a:xfrm>
            <a:off x="4282440" y="0"/>
            <a:ext cx="7909560" cy="6858000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tile tx="0" ty="0" sx="100000" sy="100000" flip="none" algn="tl"/>
          </a:blip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9" name="图片 48" descr="图片包含 树, 户外, 建筑物, 道路&#10;&#10;自动生成的说明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3" t="7878" r="35125" b="7878"/>
          <a:stretch>
            <a:fillRect/>
          </a:stretch>
        </p:blipFill>
        <p:spPr>
          <a:xfrm>
            <a:off x="5178924" y="0"/>
            <a:ext cx="7013076" cy="6858000"/>
          </a:xfrm>
          <a:custGeom>
            <a:avLst/>
            <a:gdLst>
              <a:gd name="connsiteX0" fmla="*/ 3877363 w 7013076"/>
              <a:gd name="connsiteY0" fmla="*/ 0 h 6858000"/>
              <a:gd name="connsiteX1" fmla="*/ 7013076 w 7013076"/>
              <a:gd name="connsiteY1" fmla="*/ 0 h 6858000"/>
              <a:gd name="connsiteX2" fmla="*/ 7013076 w 7013076"/>
              <a:gd name="connsiteY2" fmla="*/ 692654 h 6858000"/>
              <a:gd name="connsiteX3" fmla="*/ 3527325 w 7013076"/>
              <a:gd name="connsiteY3" fmla="*/ 6858000 h 6858000"/>
              <a:gd name="connsiteX4" fmla="*/ 0 w 701307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13076" h="6858000">
                <a:moveTo>
                  <a:pt x="3877363" y="0"/>
                </a:moveTo>
                <a:lnTo>
                  <a:pt x="7013076" y="0"/>
                </a:lnTo>
                <a:lnTo>
                  <a:pt x="7013076" y="692654"/>
                </a:lnTo>
                <a:lnTo>
                  <a:pt x="35273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2" name="任意多边形: 形状 51"/>
          <p:cNvSpPr/>
          <p:nvPr userDrawn="1"/>
        </p:nvSpPr>
        <p:spPr>
          <a:xfrm rot="1759603">
            <a:off x="5759550" y="3287609"/>
            <a:ext cx="326672" cy="3900322"/>
          </a:xfrm>
          <a:custGeom>
            <a:avLst/>
            <a:gdLst>
              <a:gd name="connsiteX0" fmla="*/ 0 w 326672"/>
              <a:gd name="connsiteY0" fmla="*/ 0 h 3900322"/>
              <a:gd name="connsiteX1" fmla="*/ 326672 w 326672"/>
              <a:gd name="connsiteY1" fmla="*/ 0 h 3900322"/>
              <a:gd name="connsiteX2" fmla="*/ 326672 w 326672"/>
              <a:gd name="connsiteY2" fmla="*/ 3716802 h 3900322"/>
              <a:gd name="connsiteX3" fmla="*/ 0 w 326672"/>
              <a:gd name="connsiteY3" fmla="*/ 3900322 h 3900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900322">
                <a:moveTo>
                  <a:pt x="0" y="0"/>
                </a:moveTo>
                <a:lnTo>
                  <a:pt x="326672" y="0"/>
                </a:lnTo>
                <a:lnTo>
                  <a:pt x="326672" y="3716802"/>
                </a:lnTo>
                <a:lnTo>
                  <a:pt x="0" y="39003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4" name="任意多边形: 形状 43"/>
          <p:cNvSpPr/>
          <p:nvPr userDrawn="1"/>
        </p:nvSpPr>
        <p:spPr>
          <a:xfrm rot="1759603">
            <a:off x="8280302" y="-201925"/>
            <a:ext cx="170609" cy="2499133"/>
          </a:xfrm>
          <a:custGeom>
            <a:avLst/>
            <a:gdLst>
              <a:gd name="connsiteX0" fmla="*/ 0 w 170609"/>
              <a:gd name="connsiteY0" fmla="*/ 95846 h 2499133"/>
              <a:gd name="connsiteX1" fmla="*/ 170609 w 170609"/>
              <a:gd name="connsiteY1" fmla="*/ 0 h 2499133"/>
              <a:gd name="connsiteX2" fmla="*/ 170609 w 170609"/>
              <a:gd name="connsiteY2" fmla="*/ 2499133 h 2499133"/>
              <a:gd name="connsiteX3" fmla="*/ 0 w 170609"/>
              <a:gd name="connsiteY3" fmla="*/ 2499133 h 2499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2499133">
                <a:moveTo>
                  <a:pt x="0" y="95846"/>
                </a:moveTo>
                <a:lnTo>
                  <a:pt x="170609" y="0"/>
                </a:lnTo>
                <a:lnTo>
                  <a:pt x="170609" y="2499133"/>
                </a:lnTo>
                <a:lnTo>
                  <a:pt x="0" y="24991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22" name="任意多边形: 形状 21"/>
          <p:cNvSpPr/>
          <p:nvPr userDrawn="1"/>
        </p:nvSpPr>
        <p:spPr>
          <a:xfrm rot="1759603">
            <a:off x="11257062" y="-144084"/>
            <a:ext cx="326672" cy="3732241"/>
          </a:xfrm>
          <a:custGeom>
            <a:avLst/>
            <a:gdLst>
              <a:gd name="connsiteX0" fmla="*/ 0 w 326672"/>
              <a:gd name="connsiteY0" fmla="*/ 0 h 3732241"/>
              <a:gd name="connsiteX1" fmla="*/ 326672 w 326672"/>
              <a:gd name="connsiteY1" fmla="*/ 581488 h 3732241"/>
              <a:gd name="connsiteX2" fmla="*/ 326672 w 326672"/>
              <a:gd name="connsiteY2" fmla="*/ 3732241 h 3732241"/>
              <a:gd name="connsiteX3" fmla="*/ 0 w 326672"/>
              <a:gd name="connsiteY3" fmla="*/ 3732241 h 3732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672" h="3732241">
                <a:moveTo>
                  <a:pt x="0" y="0"/>
                </a:moveTo>
                <a:lnTo>
                  <a:pt x="326672" y="581488"/>
                </a:lnTo>
                <a:lnTo>
                  <a:pt x="326672" y="3732241"/>
                </a:lnTo>
                <a:lnTo>
                  <a:pt x="0" y="37322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53" name="任意多边形: 形状 52"/>
          <p:cNvSpPr/>
          <p:nvPr userDrawn="1"/>
        </p:nvSpPr>
        <p:spPr>
          <a:xfrm rot="1759603">
            <a:off x="9271255" y="4019758"/>
            <a:ext cx="170609" cy="3077209"/>
          </a:xfrm>
          <a:custGeom>
            <a:avLst/>
            <a:gdLst>
              <a:gd name="connsiteX0" fmla="*/ 0 w 170609"/>
              <a:gd name="connsiteY0" fmla="*/ 0 h 3077209"/>
              <a:gd name="connsiteX1" fmla="*/ 170609 w 170609"/>
              <a:gd name="connsiteY1" fmla="*/ 0 h 3077209"/>
              <a:gd name="connsiteX2" fmla="*/ 170609 w 170609"/>
              <a:gd name="connsiteY2" fmla="*/ 2981364 h 3077209"/>
              <a:gd name="connsiteX3" fmla="*/ 0 w 170609"/>
              <a:gd name="connsiteY3" fmla="*/ 3077209 h 3077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609" h="3077209">
                <a:moveTo>
                  <a:pt x="0" y="0"/>
                </a:moveTo>
                <a:lnTo>
                  <a:pt x="170609" y="0"/>
                </a:lnTo>
                <a:lnTo>
                  <a:pt x="170609" y="2981364"/>
                </a:lnTo>
                <a:lnTo>
                  <a:pt x="0" y="30772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37" name="文本占位符 25"/>
          <p:cNvSpPr>
            <a:spLocks noGrp="1"/>
          </p:cNvSpPr>
          <p:nvPr>
            <p:ph type="body" sz="quarter" idx="11" hasCustomPrompt="1"/>
          </p:nvPr>
        </p:nvSpPr>
        <p:spPr>
          <a:xfrm>
            <a:off x="667503" y="2749690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1" spc="100" baseline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请输入你的大标题</a:t>
            </a:r>
            <a:endParaRPr lang="en-US" altLang="zh-CN" dirty="0"/>
          </a:p>
        </p:txBody>
      </p:sp>
      <p:sp>
        <p:nvSpPr>
          <p:cNvPr id="38" name="文本占位符 25"/>
          <p:cNvSpPr>
            <a:spLocks noGrp="1"/>
          </p:cNvSpPr>
          <p:nvPr>
            <p:ph type="body" sz="quarter" idx="12" hasCustomPrompt="1"/>
          </p:nvPr>
        </p:nvSpPr>
        <p:spPr>
          <a:xfrm>
            <a:off x="667503" y="1869834"/>
            <a:ext cx="5798382" cy="8788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5400" b="0" spc="100" baseline="0"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请输入答辩类型</a:t>
            </a:r>
            <a:endParaRPr lang="en-US" altLang="zh-CN" dirty="0"/>
          </a:p>
        </p:txBody>
      </p:sp>
      <p:cxnSp>
        <p:nvCxnSpPr>
          <p:cNvPr id="39" name="直接连接符 38"/>
          <p:cNvCxnSpPr/>
          <p:nvPr userDrawn="1"/>
        </p:nvCxnSpPr>
        <p:spPr>
          <a:xfrm>
            <a:off x="667503" y="4839800"/>
            <a:ext cx="4932680" cy="0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6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/>
          <a:lstStyle/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312015"/>
            <a:ext cx="1375700" cy="437285"/>
          </a:xfrm>
          <a:prstGeom prst="rect">
            <a:avLst/>
          </a:prstGeom>
        </p:spPr>
      </p:pic>
      <p:sp>
        <p:nvSpPr>
          <p:cNvPr id="20" name="文本占位符 28"/>
          <p:cNvSpPr>
            <a:spLocks noGrp="1"/>
          </p:cNvSpPr>
          <p:nvPr>
            <p:ph type="body" sz="quarter" idx="17" hasCustomPrompt="1"/>
          </p:nvPr>
        </p:nvSpPr>
        <p:spPr>
          <a:xfrm>
            <a:off x="667503" y="3641672"/>
            <a:ext cx="5798382" cy="286232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lnSpc>
                <a:spcPct val="100000"/>
              </a:lnSpc>
              <a:buNone/>
              <a:defRPr sz="1200" spc="55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altLang="zh-CN" dirty="0"/>
              <a:t>Supporting Your Text Here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F78-4202-4C00-ABBB-2A317B7847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14C56-CD5A-4BCA-A185-06BF763856EB}" type="datetimeFigureOut">
              <a:rPr lang="zh-CN" altLang="en-US" smtClean="0"/>
              <a:t>2024/9/30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2DA3FF78-4202-4C00-ABBB-2A317B784776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BB14C56-CD5A-4BCA-A185-06BF763856EB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2024/9/30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zh-CN" altLang="en-US" sz="1200" kern="1200" smtClean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2DA3FF78-4202-4C00-ABBB-2A317B784776}" type="slidenum">
              <a:rPr lang="en-US" altLang="zh-CN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ransition spd="med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869" y="1"/>
            <a:ext cx="10849030" cy="749299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869" y="850901"/>
            <a:ext cx="10849031" cy="528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5" name="日期占位符 3"/>
          <p:cNvSpPr>
            <a:spLocks noGrp="1"/>
          </p:cNvSpPr>
          <p:nvPr>
            <p:ph type="dt" sz="half" idx="2"/>
          </p:nvPr>
        </p:nvSpPr>
        <p:spPr>
          <a:xfrm>
            <a:off x="660400" y="6235702"/>
            <a:ext cx="334264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400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i="1" spc="300">
                <a:solidFill>
                  <a:schemeClr val="accent1"/>
                </a:solidFill>
                <a:latin typeface="+mn-ea"/>
              </a:rPr>
              <a:t>止于至善</a:t>
            </a:r>
            <a:endParaRPr lang="zh-CN" altLang="en-US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22800" y="6235702"/>
            <a:ext cx="294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i="0" spc="300" baseline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775700" y="6235702"/>
            <a:ext cx="27432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zh-CN" altLang="en-US" sz="1200" kern="1200" smtClean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</a:lstStyle>
          <a:p>
            <a:fld id="{C79ECAFE-A460-4E13-ABCB-32CAE6136244}" type="slidenum">
              <a:rPr lang="en-US" altLang="zh-CN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480237" y="1658400"/>
            <a:ext cx="5382083" cy="1793978"/>
          </a:xfrm>
        </p:spPr>
        <p:txBody>
          <a:bodyPr/>
          <a:lstStyle/>
          <a:p>
            <a:r>
              <a:rPr lang="zh-CN" altLang="en-US" sz="4000" dirty="0">
                <a:solidFill>
                  <a:srgbClr val="3D5864"/>
                </a:solidFill>
                <a:ea typeface="+mn-ea"/>
                <a:cs typeface="+mn-ea"/>
              </a:rPr>
              <a:t>基于误差建模的位宽</a:t>
            </a:r>
          </a:p>
          <a:p>
            <a:r>
              <a:rPr lang="zh-CN" altLang="en-US" sz="4000" dirty="0">
                <a:solidFill>
                  <a:srgbClr val="3D5864"/>
                </a:solidFill>
                <a:ea typeface="+mn-ea"/>
                <a:cs typeface="+mn-ea"/>
              </a:rPr>
              <a:t>联合优化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1" u="none" strike="noStrike" kern="1200" cap="none" spc="300" normalizeH="0" baseline="0" noProof="0" dirty="0">
                <a:ln>
                  <a:noFill/>
                </a:ln>
                <a:solidFill>
                  <a:srgbClr val="445437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止于至善</a:t>
            </a:r>
            <a:endParaRPr kumimoji="0" lang="zh-CN" altLang="en-US" sz="14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2957" y="3722946"/>
            <a:ext cx="4917440" cy="1106805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鲍开轩 凌国晟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柏济舟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缪杰豪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许威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ea"/>
              </a:rPr>
              <a:t>东南大学 移动通信国家重点实验室</a:t>
            </a:r>
          </a:p>
        </p:txBody>
      </p:sp>
      <p:sp>
        <p:nvSpPr>
          <p:cNvPr id="9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652957" y="5223369"/>
            <a:ext cx="2195018" cy="469931"/>
          </a:xfrm>
        </p:spPr>
        <p:txBody>
          <a:bodyPr/>
          <a:lstStyle/>
          <a:p>
            <a:r>
              <a:rPr lang="en-US" altLang="zh-CN" sz="2000" b="0" dirty="0">
                <a:solidFill>
                  <a:schemeClr val="tx1"/>
                </a:solidFill>
              </a:rPr>
              <a:t>2023</a:t>
            </a:r>
            <a:r>
              <a:rPr lang="zh-CN" altLang="en-US" sz="2000" b="0" dirty="0">
                <a:solidFill>
                  <a:schemeClr val="tx1"/>
                </a:solidFill>
              </a:rPr>
              <a:t>年</a:t>
            </a:r>
            <a:r>
              <a:rPr lang="en-US" altLang="zh-CN" sz="2000" b="0" dirty="0">
                <a:solidFill>
                  <a:schemeClr val="tx1"/>
                </a:solidFill>
              </a:rPr>
              <a:t>10</a:t>
            </a:r>
            <a:r>
              <a:rPr lang="zh-CN" altLang="en-US" sz="2000" b="0" dirty="0">
                <a:solidFill>
                  <a:schemeClr val="tx1"/>
                </a:solidFill>
              </a:rPr>
              <a:t>月</a:t>
            </a:r>
            <a:r>
              <a:rPr lang="en-US" altLang="zh-CN" sz="2000" b="0" dirty="0">
                <a:solidFill>
                  <a:schemeClr val="tx1"/>
                </a:solidFill>
              </a:rPr>
              <a:t>31</a:t>
            </a:r>
            <a:r>
              <a:rPr lang="zh-CN" altLang="en-US" sz="2000" b="0" dirty="0">
                <a:solidFill>
                  <a:schemeClr val="tx1"/>
                </a:solidFill>
              </a:rPr>
              <a:t>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308701-DF78-2C20-C70F-E567E730B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EDCBEDA-3D15-3C20-EEE6-31B42E0763AE}"/>
              </a:ext>
            </a:extLst>
          </p:cNvPr>
          <p:cNvSpPr txBox="1"/>
          <p:nvPr/>
        </p:nvSpPr>
        <p:spPr>
          <a:xfrm>
            <a:off x="1226820" y="345442"/>
            <a:ext cx="6598920" cy="401200"/>
          </a:xfrm>
          <a:prstGeom prst="rect">
            <a:avLst/>
          </a:prstGeom>
        </p:spPr>
        <p:txBody>
          <a:bodyPr vert="horz" wrap="square" lIns="0" tIns="45720" rIns="91440" bIns="4680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D586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基于置信区间的可变位宽在线设计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C687CE2-88C2-694C-7761-A4F943491830}"/>
                  </a:ext>
                </a:extLst>
              </p:cNvPr>
              <p:cNvSpPr txBox="1"/>
              <p:nvPr/>
            </p:nvSpPr>
            <p:spPr>
              <a:xfrm>
                <a:off x="146225" y="1018746"/>
                <a:ext cx="11601837" cy="61843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1">
                  <a:lnSpc>
                    <a:spcPct val="150000"/>
                  </a:lnSpc>
                </a:pP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问题建模：</a:t>
                </a:r>
                <a:r>
                  <a:rPr kumimoji="1" lang="zh-CN" altLang="en-US" b="1" dirty="0">
                    <a:solidFill>
                      <a:srgbClr val="FFC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（导弹命中目标问题）</a:t>
                </a: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精准控制每一步计算使最终结果尽可能接近目标</a:t>
                </a:r>
                <a:endParaRPr kumimoji="1" lang="en-US" altLang="zh-CN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优化变量：每一步计算的</a:t>
                </a:r>
                <a:r>
                  <a:rPr kumimoji="1" lang="zh-CN" altLang="en-US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计算精度</a:t>
                </a: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（网格大小、颜色）及</a:t>
                </a:r>
                <a:r>
                  <a:rPr kumimoji="1" lang="zh-CN" altLang="en-US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舍入方式</a:t>
                </a: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（向左</a:t>
                </a:r>
                <a:r>
                  <a:rPr kumimoji="1" lang="en-US" altLang="zh-CN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/</a:t>
                </a: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向右）</a:t>
                </a:r>
                <a:endParaRPr kumimoji="1" lang="en-US" altLang="zh-CN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lvl="1">
                  <a:lnSpc>
                    <a:spcPct val="150000"/>
                  </a:lnSpc>
                </a:pPr>
                <a:endParaRPr kumimoji="1" lang="en-US" altLang="zh-CN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lvl="1">
                  <a:lnSpc>
                    <a:spcPct val="150000"/>
                  </a:lnSpc>
                </a:pPr>
                <a:endParaRPr kumimoji="1" lang="en-US" altLang="zh-CN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基本方法：</a:t>
                </a:r>
                <a:r>
                  <a:rPr kumimoji="1" lang="zh-CN" altLang="en-US" b="1" dirty="0">
                    <a:solidFill>
                      <a:srgbClr val="FFC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（制导问题）</a:t>
                </a: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控制计算的误差在可控范围内（弹道），使得最终计算结果（目标）精度尽可能高</a:t>
                </a:r>
                <a:endParaRPr kumimoji="1" lang="en-US" altLang="zh-CN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marL="676275" lvl="4" indent="309563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（</a:t>
                </a:r>
                <a:r>
                  <a:rPr kumimoji="1" lang="zh-CN" altLang="en-US" sz="1600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激光制导，调整精度</a:t>
                </a: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）最终目标导向</a:t>
                </a:r>
                <a14:m>
                  <m:oMath xmlns:m="http://schemas.openxmlformats.org/officeDocument/2006/math">
                    <m:r>
                      <a:rPr kumimoji="1" lang="zh-CN" altLang="en-US" sz="16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zh-CN" sz="16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𝑼</m:t>
                    </m:r>
                    <m:d>
                      <m:dPr>
                        <m:ctrlPr>
                          <a:rPr kumimoji="1" lang="en-US" altLang="zh-CN" sz="16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kumimoji="1" lang="en-US" altLang="zh-CN" sz="1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𝒄</m:t>
                            </m:r>
                          </m:sub>
                        </m:sSub>
                      </m:e>
                    </m:d>
                    <m:r>
                      <a:rPr kumimoji="1" lang="en-US" altLang="zh-CN" sz="16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zh-CN" sz="16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𝑲</m:t>
                    </m:r>
                  </m:oMath>
                </a14:m>
                <a:endParaRPr kumimoji="1"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marL="676275" lvl="4" indent="309563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（</a:t>
                </a:r>
                <a:r>
                  <a:rPr kumimoji="1" lang="zh-CN" altLang="en-US" sz="1600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红外制导，减少迭代</a:t>
                </a: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）计算结果辅助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kumimoji="1" lang="en" altLang="zh-CN" sz="1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kumimoji="1" lang="en" altLang="zh-CN" sz="160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a:rPr kumimoji="1" lang="zh-CN" altLang="en-US" sz="1600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kumimoji="1" lang="en" altLang="zh-CN" sz="160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sSub>
                              <m:sSubPr>
                                <m:ctrlPr>
                                  <a:rPr kumimoji="1" lang="en" altLang="zh-CN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lim>
                        </m:limLow>
                      </m:fName>
                      <m:e>
                        <m:d>
                          <m:dPr>
                            <m:begChr m:val="|"/>
                            <m:endChr m:val="|"/>
                            <m:ctrlPr>
                              <a:rPr kumimoji="1" lang="en" altLang="zh-CN" sz="1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" altLang="zh-CN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d>
                              <m:dPr>
                                <m:ctrlPr>
                                  <a:rPr kumimoji="1" lang="en" altLang="zh-CN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" altLang="zh-CN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kumimoji="1"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endParaRPr kumimoji="1" lang="en-US" altLang="zh-CN" sz="160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marL="676275" lvl="4" indent="309563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（</a:t>
                </a:r>
                <a:r>
                  <a:rPr kumimoji="1" lang="zh-CN" altLang="en-US" sz="1600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惯性制导，调整舍入</a:t>
                </a: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）马尔可夫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kumimoji="1" lang="en-US" altLang="zh-CN" sz="16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kumimoji="1" lang="en-US" altLang="zh-CN" sz="16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a:rPr kumimoji="1" lang="zh-CN" altLang="en-US" sz="1600" b="0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kumimoji="1" lang="en-US" altLang="zh-CN" sz="1600" b="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sSub>
                              <m:sSubPr>
                                <m:ctrlP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r>
                          <a:rPr kumimoji="1" lang="en-US" altLang="zh-CN" sz="1600" b="0" i="1" smtClean="0">
                            <a:latin typeface="Cambria Math" panose="02040503050406030204" pitchFamily="18" charset="0"/>
                          </a:rPr>
                          <m:t> 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kumimoji="1" lang="en-US" altLang="zh-CN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kumimoji="1" lang="en-US" altLang="zh-CN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16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kumimoji="1"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kumimoji="1" lang="en-US" altLang="zh-CN" sz="1600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kumimoji="1"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kumimoji="1"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d>
                            <m:r>
                              <a:rPr kumimoji="1" lang="en-US" altLang="zh-CN" sz="1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kumimoji="1" lang="en-US" altLang="zh-CN" sz="1600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kumimoji="1" lang="en-US" altLang="zh-CN" sz="16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kumimoji="1" lang="en-US" altLang="zh-CN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kumimoji="1" lang="en-US" altLang="zh-CN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1" lang="en-US" altLang="zh-CN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1600" i="1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kumimoji="1" lang="en-US" altLang="zh-CN" sz="16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kumimoji="1" lang="en-US" altLang="zh-CN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kumimoji="1" lang="en-US" altLang="zh-CN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kumimoji="1" lang="en-US" altLang="zh-CN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1" lang="en-US" altLang="zh-CN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16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1600" i="1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</m:d>
                      </m:e>
                    </m:func>
                  </m:oMath>
                </a14:m>
                <a:endParaRPr kumimoji="1" lang="en-US" altLang="zh-CN" sz="160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lvl="1">
                  <a:lnSpc>
                    <a:spcPct val="150000"/>
                  </a:lnSpc>
                </a:pP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策略：</a:t>
                </a:r>
                <a:r>
                  <a:rPr kumimoji="1" lang="zh-CN" altLang="en-US" b="1" dirty="0">
                    <a:solidFill>
                      <a:srgbClr val="FFC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（弹道问题）</a:t>
                </a:r>
                <a:r>
                  <a:rPr kumimoji="1" lang="zh-CN" altLang="en-US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模块化控制方法的介入时机</a:t>
                </a:r>
                <a:endParaRPr kumimoji="1" lang="en-US" altLang="zh-CN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marL="676275" lvl="4" indent="309563">
                  <a:lnSpc>
                    <a:spcPct val="300000"/>
                  </a:lnSpc>
                  <a:buFont typeface="Wingdings" panose="05000000000000000000" pitchFamily="2" charset="2"/>
                  <a:buChar char="Ø"/>
                </a:pP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（</a:t>
                </a:r>
                <a:r>
                  <a:rPr kumimoji="1" lang="zh-CN" altLang="en-US" sz="1600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钱学森弹道</a:t>
                </a: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）阶段性（模块化）修正，全程介入。</a:t>
                </a:r>
                <a:endParaRPr kumimoji="1" lang="en-US" altLang="zh-CN" sz="1600" dirty="0"/>
              </a:p>
              <a:p>
                <a:pPr marL="676275" lvl="4" indent="309563">
                  <a:lnSpc>
                    <a:spcPct val="300000"/>
                  </a:lnSpc>
                  <a:buFont typeface="Wingdings" panose="05000000000000000000" pitchFamily="2" charset="2"/>
                  <a:buChar char="Ø"/>
                </a:pP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（</a:t>
                </a:r>
                <a:r>
                  <a:rPr kumimoji="1" lang="zh-CN" altLang="en-US" sz="1600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桑格尔弹道</a:t>
                </a:r>
                <a:r>
                  <a:rPr kumimoji="1" lang="zh-CN" altLang="en-US" sz="1600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）先不介入，等到偏移（置信区间）超过阈值后再介入。</a:t>
                </a:r>
                <a:endParaRPr kumimoji="1" lang="en-US" altLang="zh-CN" sz="160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marL="1256030" lvl="4" indent="-269875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endParaRPr kumimoji="1" lang="en-US" altLang="zh-CN" sz="1600" dirty="0"/>
              </a:p>
              <a:p>
                <a:endParaRPr kumimoji="1" lang="zh-CN" altLang="en-US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C687CE2-88C2-694C-7761-A4F9434918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6225" y="1018746"/>
                <a:ext cx="11601837" cy="61843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4" name="图片 63">
            <a:extLst>
              <a:ext uri="{FF2B5EF4-FFF2-40B4-BE49-F238E27FC236}">
                <a16:creationId xmlns:a16="http://schemas.microsoft.com/office/drawing/2014/main" id="{D294D951-3E6E-B21C-CA89-FF9F16245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4960" y="3429640"/>
            <a:ext cx="3808228" cy="972437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958C6E81-A6E0-8880-CD35-B9DAEE91E9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2973" y="1870045"/>
            <a:ext cx="6677985" cy="963953"/>
          </a:xfrm>
          <a:prstGeom prst="rect">
            <a:avLst/>
          </a:prstGeom>
        </p:spPr>
      </p:pic>
      <p:pic>
        <p:nvPicPr>
          <p:cNvPr id="67" name="图片 66">
            <a:extLst>
              <a:ext uri="{FF2B5EF4-FFF2-40B4-BE49-F238E27FC236}">
                <a16:creationId xmlns:a16="http://schemas.microsoft.com/office/drawing/2014/main" id="{F94D0162-EC00-6668-FF85-6958E2F762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4961" y="4791525"/>
            <a:ext cx="4030705" cy="1081861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84A0F6DE-E949-E15F-98C5-0AF8D3D22B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4960" y="5873386"/>
            <a:ext cx="4030706" cy="1083523"/>
          </a:xfrm>
          <a:prstGeom prst="rect">
            <a:avLst/>
          </a:prstGeom>
        </p:spPr>
      </p:pic>
      <p:sp>
        <p:nvSpPr>
          <p:cNvPr id="70" name="文本框 69">
            <a:extLst>
              <a:ext uri="{FF2B5EF4-FFF2-40B4-BE49-F238E27FC236}">
                <a16:creationId xmlns:a16="http://schemas.microsoft.com/office/drawing/2014/main" id="{AFCA22BC-08B1-4C65-4925-9892DFD861A8}"/>
              </a:ext>
            </a:extLst>
          </p:cNvPr>
          <p:cNvSpPr txBox="1"/>
          <p:nvPr/>
        </p:nvSpPr>
        <p:spPr>
          <a:xfrm>
            <a:off x="7733367" y="5290465"/>
            <a:ext cx="12768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16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钱学森弹道</a:t>
            </a:r>
            <a:endParaRPr lang="zh-CN" altLang="en-US" sz="1600" b="1" dirty="0">
              <a:solidFill>
                <a:srgbClr val="C00000"/>
              </a:solidFill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F1100D73-C258-CA1D-C461-092BC66E2AF7}"/>
              </a:ext>
            </a:extLst>
          </p:cNvPr>
          <p:cNvSpPr txBox="1"/>
          <p:nvPr/>
        </p:nvSpPr>
        <p:spPr>
          <a:xfrm>
            <a:off x="7719414" y="6372998"/>
            <a:ext cx="1290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16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桑格尔弹道</a:t>
            </a:r>
            <a:endParaRPr lang="zh-CN" altLang="en-US" sz="1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70723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E4C81-E675-70D0-B797-642AB315B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C5EA4A5-26C7-CAF7-F339-C1AD5CF5E7DE}"/>
              </a:ext>
            </a:extLst>
          </p:cNvPr>
          <p:cNvSpPr txBox="1"/>
          <p:nvPr/>
        </p:nvSpPr>
        <p:spPr>
          <a:xfrm>
            <a:off x="1226820" y="345442"/>
            <a:ext cx="6598920" cy="401200"/>
          </a:xfrm>
          <a:prstGeom prst="rect">
            <a:avLst/>
          </a:prstGeom>
        </p:spPr>
        <p:txBody>
          <a:bodyPr vert="horz" wrap="square" lIns="0" tIns="45720" rIns="91440" bIns="4680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D586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基于置信区间的可变位宽在线设计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5CAF9E-2A0E-7B5D-97F0-541968BAF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137" y="2223661"/>
            <a:ext cx="2721691" cy="46352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BFA9598-B350-FEAB-99A8-D8600B0A8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6515" y="919053"/>
            <a:ext cx="2721686" cy="349474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FA489E0-FE63-335B-1F04-3C232DCB54E0}"/>
              </a:ext>
            </a:extLst>
          </p:cNvPr>
          <p:cNvSpPr txBox="1"/>
          <p:nvPr/>
        </p:nvSpPr>
        <p:spPr>
          <a:xfrm>
            <a:off x="570746" y="961691"/>
            <a:ext cx="39484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根据场景需求，结合对于性能</a:t>
            </a:r>
            <a:endParaRPr kumimoji="1"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1"/>
            <a:r>
              <a:rPr kumimoji="1"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与鲁棒性的要求选择算法</a:t>
            </a:r>
            <a:endParaRPr kumimoji="1"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3AABB9-0F13-F071-02A2-0B02D17D1851}"/>
              </a:ext>
            </a:extLst>
          </p:cNvPr>
          <p:cNvSpPr txBox="1"/>
          <p:nvPr/>
        </p:nvSpPr>
        <p:spPr>
          <a:xfrm>
            <a:off x="1408689" y="1708050"/>
            <a:ext cx="10738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2000" b="1" dirty="0">
                <a:solidFill>
                  <a:srgbClr val="FF0000"/>
                </a:solidFill>
              </a:rPr>
              <a:t>高性能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A01F3E5-B45D-A5EB-3043-42638DBA0654}"/>
              </a:ext>
            </a:extLst>
          </p:cNvPr>
          <p:cNvSpPr txBox="1"/>
          <p:nvPr/>
        </p:nvSpPr>
        <p:spPr>
          <a:xfrm>
            <a:off x="2723264" y="1708050"/>
            <a:ext cx="107388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2000" b="1" dirty="0">
                <a:solidFill>
                  <a:srgbClr val="FF0000"/>
                </a:solidFill>
              </a:rPr>
              <a:t>高鲁棒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265C4AF1-E87A-1329-CEC4-D1FC57C6DF3C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3797152" y="1908105"/>
            <a:ext cx="34936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5FC0DF35-191B-B511-9B60-90E699D5A706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1945633" y="2108160"/>
            <a:ext cx="0" cy="2310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表&#10;&#10;描述已自动生成">
            <a:extLst>
              <a:ext uri="{FF2B5EF4-FFF2-40B4-BE49-F238E27FC236}">
                <a16:creationId xmlns:a16="http://schemas.microsoft.com/office/drawing/2014/main" id="{14C57CF8-6F81-A479-6998-8D90903287E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740" y="4413801"/>
            <a:ext cx="3037235" cy="2394554"/>
          </a:xfrm>
          <a:prstGeom prst="rect">
            <a:avLst/>
          </a:prstGeom>
        </p:spPr>
      </p:pic>
      <p:pic>
        <p:nvPicPr>
          <p:cNvPr id="19" name="图片 18" descr="图表&#10;&#10;描述已自动生成">
            <a:extLst>
              <a:ext uri="{FF2B5EF4-FFF2-40B4-BE49-F238E27FC236}">
                <a16:creationId xmlns:a16="http://schemas.microsoft.com/office/drawing/2014/main" id="{F635E4D9-A668-85E7-6BA2-F2240866B45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888" y="918800"/>
            <a:ext cx="3832017" cy="3450342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68FDF0D1-E7CE-D276-2E5C-739E51B21936}"/>
              </a:ext>
            </a:extLst>
          </p:cNvPr>
          <p:cNvSpPr txBox="1"/>
          <p:nvPr/>
        </p:nvSpPr>
        <p:spPr>
          <a:xfrm>
            <a:off x="7442793" y="4560680"/>
            <a:ext cx="383201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500" b="1" dirty="0">
                <a:solidFill>
                  <a:srgbClr val="FF0000"/>
                </a:solidFill>
              </a:rPr>
              <a:t>计算位宽需求降低约</a:t>
            </a:r>
            <a:r>
              <a:rPr kumimoji="1" lang="en-US" altLang="zh-CN" sz="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10%</a:t>
            </a:r>
            <a:endParaRPr kumimoji="1" lang="zh-CN" altLang="en-US" sz="25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2D3CDEA7-3EF7-7E8D-1BB9-67AC64FBBFEF}"/>
              </a:ext>
            </a:extLst>
          </p:cNvPr>
          <p:cNvCxnSpPr/>
          <p:nvPr/>
        </p:nvCxnSpPr>
        <p:spPr>
          <a:xfrm>
            <a:off x="9569302" y="2477386"/>
            <a:ext cx="287079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D87FBE3F-4936-D7E8-F875-E5787778261F}"/>
              </a:ext>
            </a:extLst>
          </p:cNvPr>
          <p:cNvCxnSpPr>
            <a:cxnSpLocks/>
            <a:endCxn id="24" idx="0"/>
          </p:cNvCxnSpPr>
          <p:nvPr/>
        </p:nvCxnSpPr>
        <p:spPr>
          <a:xfrm flipH="1">
            <a:off x="9358801" y="2477386"/>
            <a:ext cx="354040" cy="208329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5B435464-94CC-3F67-4EEA-A52D36588EB2}"/>
              </a:ext>
            </a:extLst>
          </p:cNvPr>
          <p:cNvSpPr txBox="1"/>
          <p:nvPr/>
        </p:nvSpPr>
        <p:spPr>
          <a:xfrm>
            <a:off x="7442793" y="5799552"/>
            <a:ext cx="39343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400" b="1" dirty="0">
                <a:solidFill>
                  <a:srgbClr val="002060"/>
                </a:solidFill>
              </a:rPr>
              <a:t>算法全程计算位宽动态调节</a:t>
            </a:r>
          </a:p>
        </p:txBody>
      </p: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D903A3D9-FBD4-A798-1E90-631F4274DC76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6868201" y="6030385"/>
            <a:ext cx="574592" cy="0"/>
          </a:xfrm>
          <a:prstGeom prst="straightConnector1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03199B8B-953B-9081-BAF3-3034F31CF736}"/>
              </a:ext>
            </a:extLst>
          </p:cNvPr>
          <p:cNvSpPr txBox="1"/>
          <p:nvPr/>
        </p:nvSpPr>
        <p:spPr>
          <a:xfrm>
            <a:off x="7442793" y="5110866"/>
            <a:ext cx="3832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rgbClr val="FF0000"/>
                </a:solidFill>
              </a:rPr>
              <a:t>仅需平均</a:t>
            </a:r>
            <a:r>
              <a:rPr kumimoji="1" lang="en-US" altLang="zh-CN" b="1" dirty="0">
                <a:solidFill>
                  <a:srgbClr val="FF0000"/>
                </a:solidFill>
              </a:rPr>
              <a:t>9.4bit</a:t>
            </a:r>
            <a:r>
              <a:rPr kumimoji="1" lang="zh-CN" altLang="en-US" b="1" dirty="0">
                <a:solidFill>
                  <a:srgbClr val="FF0000"/>
                </a:solidFill>
              </a:rPr>
              <a:t>实现全精度计算性能</a:t>
            </a:r>
          </a:p>
        </p:txBody>
      </p:sp>
    </p:spTree>
    <p:extLst>
      <p:ext uri="{BB962C8B-B14F-4D97-AF65-F5344CB8AC3E}">
        <p14:creationId xmlns:p14="http://schemas.microsoft.com/office/powerpoint/2010/main" val="12246256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308701-DF78-2C20-C70F-E567E730B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C687CE2-88C2-694C-7761-A4F943491830}"/>
                  </a:ext>
                </a:extLst>
              </p:cNvPr>
              <p:cNvSpPr txBox="1"/>
              <p:nvPr/>
            </p:nvSpPr>
            <p:spPr>
              <a:xfrm>
                <a:off x="0" y="1009367"/>
                <a:ext cx="10944665" cy="5654029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marL="742950" lvl="1" indent="-2857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b="1" spc="-17" dirty="0">
                    <a:solidFill>
                      <a:srgbClr val="0033C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计算误差建模：</a:t>
                </a:r>
                <a:r>
                  <a:rPr kumimoji="1" lang="zh-CN" altLang="en-US" b="1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低位宽</a:t>
                </a:r>
                <a:r>
                  <a:rPr kumimoji="1" lang="en-US" altLang="zh-CN" b="1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SVD</a:t>
                </a:r>
                <a:r>
                  <a:rPr kumimoji="1" lang="zh-CN" altLang="en-US" b="1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计算误差建模为</a:t>
                </a:r>
                <a:r>
                  <a:rPr kumimoji="1" lang="zh-CN" altLang="en-US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功率为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kumimoji="1" lang="zh-CN" altLang="en-US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𝝆</m:t>
                        </m:r>
                      </m:e>
                      <m:sup>
                        <m:r>
                          <a:rPr kumimoji="1" lang="en-US" altLang="zh-CN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黑体" panose="02010609060101010101" pitchFamily="49" charset="-122"/>
                            <a:cs typeface="Times New Roman" panose="020206030504050203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kumimoji="1" lang="zh-CN" altLang="en-US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的</a:t>
                </a:r>
                <a:r>
                  <a:rPr kumimoji="1" lang="en-US" altLang="zh-CN" b="1" dirty="0" err="1">
                    <a:solidFill>
                      <a:srgbClr val="FF000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i.i.d</a:t>
                </a:r>
                <a:r>
                  <a:rPr kumimoji="1" lang="en-US" altLang="zh-CN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.</a:t>
                </a:r>
                <a:r>
                  <a:rPr kumimoji="1" lang="zh-CN" altLang="en-US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复圆高斯随机噪声</a:t>
                </a:r>
                <a:endParaRPr kumimoji="1" lang="en-US" altLang="zh-CN" b="1" dirty="0">
                  <a:solidFill>
                    <a:srgbClr val="FF0000"/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pPr algn="just">
                  <a:lnSpc>
                    <a:spcPct val="150000"/>
                  </a:lnSpc>
                </a:pPr>
                <a:r>
                  <a:rPr lang="zh-CN" altLang="en-US" sz="1800" b="1" dirty="0">
                    <a:cs typeface="Times New Roman" panose="02020603050405020304" pitchFamily="18" charset="0"/>
                  </a:rPr>
                  <a:t>　　　　　　　　　　　</a:t>
                </a:r>
                <a:endParaRPr lang="en-US" altLang="zh-CN" sz="1800" b="1" dirty="0"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:endParaRPr lang="en-US" altLang="zh-CN" b="1" spc="-17" dirty="0">
                  <a:solidFill>
                    <a:srgbClr val="0033C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zh-CN" altLang="en-US" b="1" spc="-17" dirty="0">
                    <a:solidFill>
                      <a:srgbClr val="0033C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优化策略：</a:t>
                </a:r>
                <a:r>
                  <a:rPr kumimoji="1" lang="zh-CN" altLang="en-US" b="1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根据</a:t>
                </a:r>
                <a:r>
                  <a:rPr kumimoji="1" lang="zh-CN" altLang="en-US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不同的设计准则</a:t>
                </a:r>
                <a:r>
                  <a:rPr kumimoji="1" lang="zh-CN" altLang="en-US" b="1" dirty="0"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，构建优化问题，求解最优的</a:t>
                </a:r>
                <a:r>
                  <a:rPr kumimoji="1" lang="zh-CN" altLang="en-US" b="1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黑体" panose="02010609060101010101" pitchFamily="49" charset="-122"/>
                    <a:cs typeface="Times New Roman" panose="02020603050405020304" pitchFamily="18" charset="0"/>
                  </a:rPr>
                  <a:t>发送端功率分配向量</a:t>
                </a:r>
                <a14:m>
                  <m:oMath xmlns:m="http://schemas.openxmlformats.org/officeDocument/2006/math">
                    <m:r>
                      <a:rPr kumimoji="1" lang="en-US" altLang="zh-CN" b="1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rPr>
                      <m:t>𝐩</m:t>
                    </m:r>
                  </m:oMath>
                </a14:m>
                <a:endParaRPr kumimoji="1" lang="en-US" altLang="zh-CN" b="1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:endParaRPr kumimoji="1" lang="en-US" altLang="zh-CN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  <a:p>
                <a:pPr marL="1200150" lvl="2" indent="-285750">
                  <a:lnSpc>
                    <a:spcPct val="150000"/>
                  </a:lnSpc>
                  <a:buFont typeface="Wingdings" panose="05000000000000000000" pitchFamily="2" charset="2"/>
                  <a:buChar char="p"/>
                </a:pPr>
                <a:endParaRPr kumimoji="1" lang="en-US" altLang="zh-CN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0C687CE2-88C2-694C-7761-A4F9434918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09367"/>
                <a:ext cx="10944665" cy="56540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矩形 39">
            <a:extLst>
              <a:ext uri="{FF2B5EF4-FFF2-40B4-BE49-F238E27FC236}">
                <a16:creationId xmlns:a16="http://schemas.microsoft.com/office/drawing/2014/main" id="{F422D514-6D50-40CF-A1B7-ED999A68F99E}"/>
              </a:ext>
            </a:extLst>
          </p:cNvPr>
          <p:cNvSpPr/>
          <p:nvPr/>
        </p:nvSpPr>
        <p:spPr>
          <a:xfrm>
            <a:off x="4674979" y="2822915"/>
            <a:ext cx="2968404" cy="3994828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4A16151-EEDC-42A7-A341-FEC20B4773C8}"/>
              </a:ext>
            </a:extLst>
          </p:cNvPr>
          <p:cNvSpPr txBox="1"/>
          <p:nvPr/>
        </p:nvSpPr>
        <p:spPr>
          <a:xfrm>
            <a:off x="4318315" y="2705684"/>
            <a:ext cx="3568505" cy="416638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742950" lvl="1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kumimoji="1" lang="zh-CN" altLang="en-US" dirty="0">
                <a:solidFill>
                  <a:srgbClr val="FFC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最小最大</a:t>
            </a:r>
            <a:r>
              <a:rPr kumimoji="1" lang="en-US" altLang="zh-CN" dirty="0">
                <a:solidFill>
                  <a:srgbClr val="FFC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MSE</a:t>
            </a:r>
            <a:r>
              <a:rPr kumimoji="1" lang="zh-CN" altLang="en-US" dirty="0">
                <a:solidFill>
                  <a:srgbClr val="FFC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准则</a:t>
            </a:r>
            <a:endParaRPr kumimoji="1" lang="en-US" altLang="zh-CN" dirty="0">
              <a:solidFill>
                <a:srgbClr val="FFC00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4D13B22C-7D25-4A48-83E5-1A9887188692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1" t="9153" r="12445" b="4859"/>
          <a:stretch/>
        </p:blipFill>
        <p:spPr bwMode="auto">
          <a:xfrm>
            <a:off x="4712677" y="4358910"/>
            <a:ext cx="2900427" cy="24088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01472FC-6DBF-47D6-A616-5DF4AD7D0E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0538" y="3151050"/>
            <a:ext cx="2515818" cy="12078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EDCBEDA-3D15-3C20-EEE6-31B42E0763AE}"/>
              </a:ext>
            </a:extLst>
          </p:cNvPr>
          <p:cNvSpPr txBox="1"/>
          <p:nvPr/>
        </p:nvSpPr>
        <p:spPr>
          <a:xfrm>
            <a:off x="1226820" y="345442"/>
            <a:ext cx="6598920" cy="401200"/>
          </a:xfrm>
          <a:prstGeom prst="rect">
            <a:avLst/>
          </a:prstGeom>
        </p:spPr>
        <p:txBody>
          <a:bodyPr vert="horz" wrap="square" lIns="0" tIns="45720" rIns="91440" bIns="4680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D586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基于计算误差建模的功率分配优化设计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9D03722-301C-44B7-A9A5-D451B1BF05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302" y="1529824"/>
            <a:ext cx="2471984" cy="69131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369BB24-6B5C-4069-8DB6-F06E0B14EA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6799" y="1548373"/>
            <a:ext cx="3276423" cy="691317"/>
          </a:xfrm>
          <a:prstGeom prst="rect">
            <a:avLst/>
          </a:prstGeom>
        </p:spPr>
      </p:pic>
      <p:sp>
        <p:nvSpPr>
          <p:cNvPr id="15" name="箭头: 右 14">
            <a:extLst>
              <a:ext uri="{FF2B5EF4-FFF2-40B4-BE49-F238E27FC236}">
                <a16:creationId xmlns:a16="http://schemas.microsoft.com/office/drawing/2014/main" id="{39E3B733-B497-49B5-B772-F1B04C0FC08A}"/>
              </a:ext>
            </a:extLst>
          </p:cNvPr>
          <p:cNvSpPr/>
          <p:nvPr/>
        </p:nvSpPr>
        <p:spPr>
          <a:xfrm>
            <a:off x="4286510" y="1854729"/>
            <a:ext cx="677603" cy="21101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2E0452D-3A99-4DCB-B47C-DA0D7C92D46C}"/>
              </a:ext>
            </a:extLst>
          </p:cNvPr>
          <p:cNvSpPr txBox="1"/>
          <p:nvPr/>
        </p:nvSpPr>
        <p:spPr>
          <a:xfrm>
            <a:off x="7894316" y="2705685"/>
            <a:ext cx="3568505" cy="416638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742950" lvl="1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kumimoji="1" lang="zh-CN" altLang="en-US" dirty="0">
                <a:solidFill>
                  <a:srgbClr val="FFC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最大最小</a:t>
            </a:r>
            <a:r>
              <a:rPr kumimoji="1" lang="en-US" altLang="zh-CN" dirty="0">
                <a:solidFill>
                  <a:srgbClr val="FFC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SINR</a:t>
            </a:r>
            <a:r>
              <a:rPr kumimoji="1" lang="zh-CN" altLang="en-US" dirty="0">
                <a:solidFill>
                  <a:srgbClr val="FFC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准则</a:t>
            </a:r>
            <a:endParaRPr kumimoji="1" lang="en-US" altLang="zh-CN" dirty="0">
              <a:solidFill>
                <a:srgbClr val="FFC00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F5A3F08-D50F-40DF-90C9-49B92673D5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03491" y="3160436"/>
            <a:ext cx="2127359" cy="95254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12CA31DD-6965-4C8E-BA86-F20EEB1F3E78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09" t="9504" r="13104" b="5709"/>
          <a:stretch/>
        </p:blipFill>
        <p:spPr>
          <a:xfrm>
            <a:off x="8382690" y="4286509"/>
            <a:ext cx="2934289" cy="2481222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73383708-8595-47E9-98B1-83C2E937D5B1}"/>
              </a:ext>
            </a:extLst>
          </p:cNvPr>
          <p:cNvSpPr txBox="1"/>
          <p:nvPr/>
        </p:nvSpPr>
        <p:spPr>
          <a:xfrm>
            <a:off x="505372" y="2691618"/>
            <a:ext cx="3113538" cy="410971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742950" lvl="1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kumimoji="1" lang="zh-CN" altLang="en-US" dirty="0">
                <a:solidFill>
                  <a:srgbClr val="FFC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最小</a:t>
            </a:r>
            <a:r>
              <a:rPr kumimoji="1" lang="en-US" altLang="zh-CN" dirty="0">
                <a:solidFill>
                  <a:srgbClr val="FFC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BER</a:t>
            </a:r>
            <a:r>
              <a:rPr kumimoji="1" lang="zh-CN" altLang="en-US" dirty="0">
                <a:solidFill>
                  <a:srgbClr val="FFC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和准则</a:t>
            </a:r>
            <a:endParaRPr kumimoji="1" lang="en-US" altLang="zh-CN" dirty="0">
              <a:solidFill>
                <a:srgbClr val="FFC000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BBF0B936-12A5-4011-BC10-9479F9435E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0955" y="3181966"/>
            <a:ext cx="3287154" cy="1146028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22310988-F777-4FDA-8317-8225A45557DD}"/>
              </a:ext>
            </a:extLst>
          </p:cNvPr>
          <p:cNvPicPr/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6" t="9984" r="12817" b="5240"/>
          <a:stretch/>
        </p:blipFill>
        <p:spPr bwMode="auto">
          <a:xfrm>
            <a:off x="849516" y="4363361"/>
            <a:ext cx="2847908" cy="24043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6F6F7C81-1647-4F1C-885E-818DBFC6DDDD}"/>
              </a:ext>
            </a:extLst>
          </p:cNvPr>
          <p:cNvSpPr/>
          <p:nvPr/>
        </p:nvSpPr>
        <p:spPr>
          <a:xfrm>
            <a:off x="607509" y="2808848"/>
            <a:ext cx="3366084" cy="3992483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1568378-FA77-4526-BA37-4BD0C11A2785}"/>
              </a:ext>
            </a:extLst>
          </p:cNvPr>
          <p:cNvSpPr/>
          <p:nvPr/>
        </p:nvSpPr>
        <p:spPr>
          <a:xfrm>
            <a:off x="8350457" y="2822915"/>
            <a:ext cx="2968404" cy="3983104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CFD5F066-C29C-4E2E-91CF-EF5FA7DFB180}"/>
              </a:ext>
            </a:extLst>
          </p:cNvPr>
          <p:cNvSpPr txBox="1"/>
          <p:nvPr/>
        </p:nvSpPr>
        <p:spPr>
          <a:xfrm>
            <a:off x="3962126" y="1612490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引入误差建模</a:t>
            </a:r>
          </a:p>
        </p:txBody>
      </p:sp>
      <p:cxnSp>
        <p:nvCxnSpPr>
          <p:cNvPr id="43" name="直线箭头连接符 27">
            <a:extLst>
              <a:ext uri="{FF2B5EF4-FFF2-40B4-BE49-F238E27FC236}">
                <a16:creationId xmlns:a16="http://schemas.microsoft.com/office/drawing/2014/main" id="{ECCD0A7E-C84D-4DEA-A826-23B62363E99B}"/>
              </a:ext>
            </a:extLst>
          </p:cNvPr>
          <p:cNvCxnSpPr>
            <a:cxnSpLocks/>
          </p:cNvCxnSpPr>
          <p:nvPr/>
        </p:nvCxnSpPr>
        <p:spPr>
          <a:xfrm>
            <a:off x="2677460" y="4951524"/>
            <a:ext cx="18849" cy="522496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线箭头连接符 27">
            <a:extLst>
              <a:ext uri="{FF2B5EF4-FFF2-40B4-BE49-F238E27FC236}">
                <a16:creationId xmlns:a16="http://schemas.microsoft.com/office/drawing/2014/main" id="{6907F540-01EB-4B32-AA4C-2487B5366CED}"/>
              </a:ext>
            </a:extLst>
          </p:cNvPr>
          <p:cNvCxnSpPr>
            <a:cxnSpLocks/>
          </p:cNvCxnSpPr>
          <p:nvPr/>
        </p:nvCxnSpPr>
        <p:spPr>
          <a:xfrm flipV="1">
            <a:off x="2694059" y="4628271"/>
            <a:ext cx="341422" cy="58450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38684138-BB9B-478E-91BD-871748240879}"/>
              </a:ext>
            </a:extLst>
          </p:cNvPr>
          <p:cNvSpPr txBox="1"/>
          <p:nvPr/>
        </p:nvSpPr>
        <p:spPr>
          <a:xfrm>
            <a:off x="2514054" y="4311309"/>
            <a:ext cx="1184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平均增益</a:t>
            </a:r>
            <a:r>
              <a:rPr lang="en-US" altLang="zh-CN" sz="1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3.2dB</a:t>
            </a:r>
            <a:endParaRPr lang="zh-CN" altLang="en-US" sz="12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55" name="直线箭头连接符 27">
            <a:extLst>
              <a:ext uri="{FF2B5EF4-FFF2-40B4-BE49-F238E27FC236}">
                <a16:creationId xmlns:a16="http://schemas.microsoft.com/office/drawing/2014/main" id="{C5013625-EB9E-4515-854C-F6AF471BD419}"/>
              </a:ext>
            </a:extLst>
          </p:cNvPr>
          <p:cNvCxnSpPr>
            <a:cxnSpLocks/>
          </p:cNvCxnSpPr>
          <p:nvPr/>
        </p:nvCxnSpPr>
        <p:spPr>
          <a:xfrm>
            <a:off x="6318648" y="4805089"/>
            <a:ext cx="0" cy="596905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27">
            <a:extLst>
              <a:ext uri="{FF2B5EF4-FFF2-40B4-BE49-F238E27FC236}">
                <a16:creationId xmlns:a16="http://schemas.microsoft.com/office/drawing/2014/main" id="{760D0032-158D-455C-A60A-91CBF86793D1}"/>
              </a:ext>
            </a:extLst>
          </p:cNvPr>
          <p:cNvCxnSpPr>
            <a:cxnSpLocks/>
          </p:cNvCxnSpPr>
          <p:nvPr/>
        </p:nvCxnSpPr>
        <p:spPr>
          <a:xfrm flipH="1">
            <a:off x="5944452" y="5024857"/>
            <a:ext cx="372315" cy="11947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670B2177-3FAF-47CA-8D46-3E2135523270}"/>
              </a:ext>
            </a:extLst>
          </p:cNvPr>
          <p:cNvSpPr txBox="1"/>
          <p:nvPr/>
        </p:nvSpPr>
        <p:spPr>
          <a:xfrm>
            <a:off x="5034272" y="5134661"/>
            <a:ext cx="1265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平均增益</a:t>
            </a:r>
            <a:r>
              <a:rPr lang="en-US" altLang="zh-CN" sz="1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0.4dB</a:t>
            </a:r>
            <a:endParaRPr lang="zh-CN" altLang="en-US" sz="12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66" name="直线箭头连接符 27">
            <a:extLst>
              <a:ext uri="{FF2B5EF4-FFF2-40B4-BE49-F238E27FC236}">
                <a16:creationId xmlns:a16="http://schemas.microsoft.com/office/drawing/2014/main" id="{C3623A8D-F39F-4942-BE68-0D5714F281A1}"/>
              </a:ext>
            </a:extLst>
          </p:cNvPr>
          <p:cNvCxnSpPr>
            <a:cxnSpLocks/>
          </p:cNvCxnSpPr>
          <p:nvPr/>
        </p:nvCxnSpPr>
        <p:spPr>
          <a:xfrm flipH="1">
            <a:off x="9648501" y="4985192"/>
            <a:ext cx="372315" cy="11947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线箭头连接符 27">
            <a:extLst>
              <a:ext uri="{FF2B5EF4-FFF2-40B4-BE49-F238E27FC236}">
                <a16:creationId xmlns:a16="http://schemas.microsoft.com/office/drawing/2014/main" id="{4B710254-AFEF-42B3-8ECD-6575F47E9BB2}"/>
              </a:ext>
            </a:extLst>
          </p:cNvPr>
          <p:cNvCxnSpPr>
            <a:cxnSpLocks/>
          </p:cNvCxnSpPr>
          <p:nvPr/>
        </p:nvCxnSpPr>
        <p:spPr>
          <a:xfrm>
            <a:off x="10020796" y="4746475"/>
            <a:ext cx="0" cy="596905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>
            <a:extLst>
              <a:ext uri="{FF2B5EF4-FFF2-40B4-BE49-F238E27FC236}">
                <a16:creationId xmlns:a16="http://schemas.microsoft.com/office/drawing/2014/main" id="{270D62D9-FC8D-4E9C-BC43-C19F036B63D3}"/>
              </a:ext>
            </a:extLst>
          </p:cNvPr>
          <p:cNvSpPr txBox="1"/>
          <p:nvPr/>
        </p:nvSpPr>
        <p:spPr>
          <a:xfrm>
            <a:off x="8724652" y="5090388"/>
            <a:ext cx="1265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平均增益</a:t>
            </a:r>
            <a:r>
              <a:rPr lang="en-US" altLang="zh-CN" sz="1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0.4dB</a:t>
            </a:r>
            <a:endParaRPr lang="zh-CN" altLang="en-US" sz="12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637114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01034" y="726586"/>
            <a:ext cx="10661650" cy="546989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01034" y="599179"/>
            <a:ext cx="3169920" cy="5469255"/>
          </a:xfrm>
          <a:prstGeom prst="rect">
            <a:avLst/>
          </a:prstGeom>
          <a:solidFill>
            <a:srgbClr val="3D5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9924714" y="4531099"/>
            <a:ext cx="1537970" cy="1537970"/>
            <a:chOff x="15573" y="6825"/>
            <a:chExt cx="2422" cy="2422"/>
          </a:xfrm>
        </p:grpSpPr>
        <p:sp>
          <p:nvSpPr>
            <p:cNvPr id="6" name="直角三角形 5"/>
            <p:cNvSpPr/>
            <p:nvPr/>
          </p:nvSpPr>
          <p:spPr>
            <a:xfrm flipH="1">
              <a:off x="15573" y="6825"/>
              <a:ext cx="2422" cy="2422"/>
            </a:xfrm>
            <a:prstGeom prst="rtTriangle">
              <a:avLst/>
            </a:prstGeom>
            <a:solidFill>
              <a:srgbClr val="3D586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 flipH="1">
              <a:off x="16017" y="7268"/>
              <a:ext cx="1978" cy="197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直角三角形 3"/>
            <p:cNvSpPr/>
            <p:nvPr/>
          </p:nvSpPr>
          <p:spPr>
            <a:xfrm flipH="1">
              <a:off x="16439" y="7690"/>
              <a:ext cx="1556" cy="1556"/>
            </a:xfrm>
            <a:prstGeom prst="rtTriangle">
              <a:avLst/>
            </a:prstGeom>
            <a:solidFill>
              <a:srgbClr val="3D5864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2074209" y="2808344"/>
            <a:ext cx="188785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0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087544" y="2502214"/>
            <a:ext cx="18878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auto">
              <a:lnSpc>
                <a:spcPct val="10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PART THREE</a:t>
            </a:r>
          </a:p>
        </p:txBody>
      </p:sp>
      <p:sp>
        <p:nvSpPr>
          <p:cNvPr id="21" name="椭圆 20"/>
          <p:cNvSpPr/>
          <p:nvPr/>
        </p:nvSpPr>
        <p:spPr>
          <a:xfrm>
            <a:off x="11020724" y="784499"/>
            <a:ext cx="207010" cy="207010"/>
          </a:xfrm>
          <a:prstGeom prst="ellipse">
            <a:avLst/>
          </a:prstGeom>
          <a:solidFill>
            <a:srgbClr val="3D5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4267819" y="3300200"/>
            <a:ext cx="69440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全链条系统仿真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94DD1B-CE15-435E-E3F7-8E1EAD245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87EE5CC-A1BA-A2AB-1D7C-9B905D37121F}"/>
              </a:ext>
            </a:extLst>
          </p:cNvPr>
          <p:cNvSpPr/>
          <p:nvPr/>
        </p:nvSpPr>
        <p:spPr>
          <a:xfrm>
            <a:off x="801034" y="726586"/>
            <a:ext cx="10661650" cy="546989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EE4563D-889A-A8E8-BFCA-62A8E525433B}"/>
              </a:ext>
            </a:extLst>
          </p:cNvPr>
          <p:cNvSpPr/>
          <p:nvPr/>
        </p:nvSpPr>
        <p:spPr>
          <a:xfrm>
            <a:off x="801034" y="599179"/>
            <a:ext cx="3169920" cy="5469255"/>
          </a:xfrm>
          <a:prstGeom prst="rect">
            <a:avLst/>
          </a:prstGeom>
          <a:solidFill>
            <a:srgbClr val="3D5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BDED68FD-DA4F-0EBF-98F6-4544B7BDB1C9}"/>
              </a:ext>
            </a:extLst>
          </p:cNvPr>
          <p:cNvGrpSpPr/>
          <p:nvPr/>
        </p:nvGrpSpPr>
        <p:grpSpPr>
          <a:xfrm>
            <a:off x="9924714" y="4531099"/>
            <a:ext cx="1537970" cy="1537970"/>
            <a:chOff x="15573" y="6825"/>
            <a:chExt cx="2422" cy="2422"/>
          </a:xfrm>
        </p:grpSpPr>
        <p:sp>
          <p:nvSpPr>
            <p:cNvPr id="6" name="直角三角形 5">
              <a:extLst>
                <a:ext uri="{FF2B5EF4-FFF2-40B4-BE49-F238E27FC236}">
                  <a16:creationId xmlns:a16="http://schemas.microsoft.com/office/drawing/2014/main" id="{261F78AE-6567-00D5-A0EB-1CAC04AB6755}"/>
                </a:ext>
              </a:extLst>
            </p:cNvPr>
            <p:cNvSpPr/>
            <p:nvPr/>
          </p:nvSpPr>
          <p:spPr>
            <a:xfrm flipH="1">
              <a:off x="15573" y="6825"/>
              <a:ext cx="2422" cy="2422"/>
            </a:xfrm>
            <a:prstGeom prst="rtTriangle">
              <a:avLst/>
            </a:prstGeom>
            <a:solidFill>
              <a:srgbClr val="3D586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>
              <a:extLst>
                <a:ext uri="{FF2B5EF4-FFF2-40B4-BE49-F238E27FC236}">
                  <a16:creationId xmlns:a16="http://schemas.microsoft.com/office/drawing/2014/main" id="{D836EA47-A44B-5F35-74E4-78DE186917B2}"/>
                </a:ext>
              </a:extLst>
            </p:cNvPr>
            <p:cNvSpPr/>
            <p:nvPr/>
          </p:nvSpPr>
          <p:spPr>
            <a:xfrm flipH="1">
              <a:off x="16017" y="7268"/>
              <a:ext cx="1978" cy="197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直角三角形 3">
              <a:extLst>
                <a:ext uri="{FF2B5EF4-FFF2-40B4-BE49-F238E27FC236}">
                  <a16:creationId xmlns:a16="http://schemas.microsoft.com/office/drawing/2014/main" id="{D6C5FC7A-872A-88E2-FB5A-9D206C5DBC65}"/>
                </a:ext>
              </a:extLst>
            </p:cNvPr>
            <p:cNvSpPr/>
            <p:nvPr/>
          </p:nvSpPr>
          <p:spPr>
            <a:xfrm flipH="1">
              <a:off x="16439" y="7690"/>
              <a:ext cx="1556" cy="1556"/>
            </a:xfrm>
            <a:prstGeom prst="rtTriangle">
              <a:avLst/>
            </a:prstGeom>
            <a:solidFill>
              <a:srgbClr val="3D5864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46409F70-428D-68F2-4525-C4332CFB60DB}"/>
              </a:ext>
            </a:extLst>
          </p:cNvPr>
          <p:cNvSpPr txBox="1"/>
          <p:nvPr/>
        </p:nvSpPr>
        <p:spPr>
          <a:xfrm>
            <a:off x="2074209" y="2808344"/>
            <a:ext cx="188785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0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1C7FEA2-F1E0-6DD9-18E2-59CEE28262EB}"/>
              </a:ext>
            </a:extLst>
          </p:cNvPr>
          <p:cNvSpPr txBox="1"/>
          <p:nvPr/>
        </p:nvSpPr>
        <p:spPr>
          <a:xfrm>
            <a:off x="2087544" y="2502214"/>
            <a:ext cx="18878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auto">
              <a:lnSpc>
                <a:spcPct val="10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PART FOUR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CE8CDFA-73A6-DF9A-42AD-E0702EE68C53}"/>
              </a:ext>
            </a:extLst>
          </p:cNvPr>
          <p:cNvSpPr/>
          <p:nvPr/>
        </p:nvSpPr>
        <p:spPr>
          <a:xfrm>
            <a:off x="11020724" y="784499"/>
            <a:ext cx="207010" cy="207010"/>
          </a:xfrm>
          <a:prstGeom prst="ellipse">
            <a:avLst/>
          </a:prstGeom>
          <a:solidFill>
            <a:srgbClr val="3D5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AEFCABE-EAFE-4499-F995-59AEEF7D8DF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267819" y="3300200"/>
            <a:ext cx="69440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低位宽联合优化新方案</a:t>
            </a:r>
          </a:p>
        </p:txBody>
      </p:sp>
    </p:spTree>
    <p:extLst>
      <p:ext uri="{BB962C8B-B14F-4D97-AF65-F5344CB8AC3E}">
        <p14:creationId xmlns:p14="http://schemas.microsoft.com/office/powerpoint/2010/main" val="78324735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3D5864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744220" y="1614170"/>
            <a:ext cx="5276215" cy="22771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744220" y="4058285"/>
            <a:ext cx="5276215" cy="22771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97535" y="705485"/>
            <a:ext cx="31305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</a:rPr>
              <a:t>目录</a:t>
            </a:r>
            <a:r>
              <a:rPr lang="en-US" altLang="zh-CN" sz="4000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</a:rPr>
              <a:t>/</a:t>
            </a:r>
            <a:r>
              <a:rPr lang="en-US" altLang="zh-CN" sz="2800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</a:rPr>
              <a:t>Contents</a:t>
            </a:r>
          </a:p>
        </p:txBody>
      </p:sp>
      <p:sp>
        <p:nvSpPr>
          <p:cNvPr id="7" name="矩形 6"/>
          <p:cNvSpPr/>
          <p:nvPr/>
        </p:nvSpPr>
        <p:spPr>
          <a:xfrm>
            <a:off x="6153784" y="1606960"/>
            <a:ext cx="5276215" cy="22771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153785" y="4058285"/>
            <a:ext cx="5276215" cy="22771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065530" y="2345055"/>
            <a:ext cx="816610" cy="816610"/>
            <a:chOff x="8464" y="2877"/>
            <a:chExt cx="2411" cy="2411"/>
          </a:xfrm>
        </p:grpSpPr>
        <p:grpSp>
          <p:nvGrpSpPr>
            <p:cNvPr id="12" name="组合 11"/>
            <p:cNvGrpSpPr/>
            <p:nvPr/>
          </p:nvGrpSpPr>
          <p:grpSpPr>
            <a:xfrm>
              <a:off x="8464" y="2877"/>
              <a:ext cx="2411" cy="2411"/>
              <a:chOff x="8464" y="2877"/>
              <a:chExt cx="2411" cy="2411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8464" y="2877"/>
                <a:ext cx="2411" cy="241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8663" y="3076"/>
                <a:ext cx="2014" cy="201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8857" y="3403"/>
              <a:ext cx="1630" cy="1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75095" y="2344420"/>
            <a:ext cx="816610" cy="816610"/>
            <a:chOff x="8464" y="2877"/>
            <a:chExt cx="2411" cy="2411"/>
          </a:xfrm>
        </p:grpSpPr>
        <p:grpSp>
          <p:nvGrpSpPr>
            <p:cNvPr id="19" name="组合 18"/>
            <p:cNvGrpSpPr/>
            <p:nvPr/>
          </p:nvGrpSpPr>
          <p:grpSpPr>
            <a:xfrm>
              <a:off x="8464" y="2877"/>
              <a:ext cx="2411" cy="2411"/>
              <a:chOff x="8464" y="2877"/>
              <a:chExt cx="2411" cy="2411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8464" y="2877"/>
                <a:ext cx="2411" cy="241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/>
              <p:nvPr/>
            </p:nvSpPr>
            <p:spPr>
              <a:xfrm>
                <a:off x="8663" y="3076"/>
                <a:ext cx="2014" cy="201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8857" y="3403"/>
              <a:ext cx="1630" cy="1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7444105" y="2540359"/>
            <a:ext cx="3324225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indent="0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技术路线与模块设计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1066800" y="4788535"/>
            <a:ext cx="816610" cy="816610"/>
            <a:chOff x="8464" y="2877"/>
            <a:chExt cx="2411" cy="2411"/>
          </a:xfrm>
        </p:grpSpPr>
        <p:grpSp>
          <p:nvGrpSpPr>
            <p:cNvPr id="26" name="组合 25"/>
            <p:cNvGrpSpPr/>
            <p:nvPr/>
          </p:nvGrpSpPr>
          <p:grpSpPr>
            <a:xfrm>
              <a:off x="8464" y="2877"/>
              <a:ext cx="2411" cy="2411"/>
              <a:chOff x="8464" y="2877"/>
              <a:chExt cx="2411" cy="2411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8464" y="2877"/>
                <a:ext cx="2411" cy="241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8663" y="3076"/>
                <a:ext cx="2014" cy="201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8857" y="3403"/>
              <a:ext cx="1630" cy="1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1936182" y="4983839"/>
            <a:ext cx="373899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全链条系统仿真</a:t>
            </a:r>
          </a:p>
        </p:txBody>
      </p:sp>
      <p:grpSp>
        <p:nvGrpSpPr>
          <p:cNvPr id="32" name="组合 31"/>
          <p:cNvGrpSpPr/>
          <p:nvPr/>
        </p:nvGrpSpPr>
        <p:grpSpPr>
          <a:xfrm>
            <a:off x="6476365" y="4787900"/>
            <a:ext cx="816610" cy="816610"/>
            <a:chOff x="8464" y="2877"/>
            <a:chExt cx="2411" cy="2411"/>
          </a:xfrm>
        </p:grpSpPr>
        <p:grpSp>
          <p:nvGrpSpPr>
            <p:cNvPr id="33" name="组合 32"/>
            <p:cNvGrpSpPr/>
            <p:nvPr/>
          </p:nvGrpSpPr>
          <p:grpSpPr>
            <a:xfrm>
              <a:off x="8464" y="2877"/>
              <a:ext cx="2411" cy="2411"/>
              <a:chOff x="8464" y="2877"/>
              <a:chExt cx="2411" cy="2411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8464" y="2877"/>
                <a:ext cx="2411" cy="2411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/>
              <p:cNvSpPr/>
              <p:nvPr/>
            </p:nvSpPr>
            <p:spPr>
              <a:xfrm>
                <a:off x="8663" y="3076"/>
                <a:ext cx="2014" cy="2014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8857" y="3403"/>
              <a:ext cx="1630" cy="1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7426325" y="4967252"/>
            <a:ext cx="3404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低位宽联合优化新方案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1945308" y="2540359"/>
            <a:ext cx="3612913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项目背景与实施逻辑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01034" y="599179"/>
            <a:ext cx="10661650" cy="546989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01034" y="599179"/>
            <a:ext cx="3169920" cy="5469255"/>
          </a:xfrm>
          <a:prstGeom prst="rect">
            <a:avLst/>
          </a:prstGeom>
          <a:solidFill>
            <a:srgbClr val="3D5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9924714" y="4531099"/>
            <a:ext cx="1537970" cy="1537970"/>
            <a:chOff x="15573" y="6825"/>
            <a:chExt cx="2422" cy="2422"/>
          </a:xfrm>
        </p:grpSpPr>
        <p:sp>
          <p:nvSpPr>
            <p:cNvPr id="6" name="直角三角形 5"/>
            <p:cNvSpPr/>
            <p:nvPr/>
          </p:nvSpPr>
          <p:spPr>
            <a:xfrm flipH="1">
              <a:off x="15573" y="6825"/>
              <a:ext cx="2422" cy="2422"/>
            </a:xfrm>
            <a:prstGeom prst="rtTriangle">
              <a:avLst/>
            </a:prstGeom>
            <a:solidFill>
              <a:srgbClr val="3D586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 flipH="1">
              <a:off x="16017" y="7268"/>
              <a:ext cx="1978" cy="197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直角三角形 3"/>
            <p:cNvSpPr/>
            <p:nvPr/>
          </p:nvSpPr>
          <p:spPr>
            <a:xfrm flipH="1">
              <a:off x="16439" y="7690"/>
              <a:ext cx="1556" cy="1556"/>
            </a:xfrm>
            <a:prstGeom prst="rtTriangle">
              <a:avLst/>
            </a:prstGeom>
            <a:solidFill>
              <a:srgbClr val="3D5864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2074209" y="2808344"/>
            <a:ext cx="188785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0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087544" y="2502214"/>
            <a:ext cx="1887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auto">
              <a:lnSpc>
                <a:spcPct val="10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PART ONE</a:t>
            </a:r>
          </a:p>
        </p:txBody>
      </p:sp>
      <p:sp>
        <p:nvSpPr>
          <p:cNvPr id="17" name="矩形 16"/>
          <p:cNvSpPr/>
          <p:nvPr/>
        </p:nvSpPr>
        <p:spPr>
          <a:xfrm>
            <a:off x="4176834" y="3243967"/>
            <a:ext cx="69440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项目背景与实施逻辑</a:t>
            </a:r>
          </a:p>
        </p:txBody>
      </p:sp>
      <p:sp>
        <p:nvSpPr>
          <p:cNvPr id="21" name="椭圆 20"/>
          <p:cNvSpPr/>
          <p:nvPr/>
        </p:nvSpPr>
        <p:spPr>
          <a:xfrm>
            <a:off x="11020724" y="784499"/>
            <a:ext cx="207010" cy="207010"/>
          </a:xfrm>
          <a:prstGeom prst="ellipse">
            <a:avLst/>
          </a:prstGeom>
          <a:solidFill>
            <a:srgbClr val="3D5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0FD66-2749-7EA4-6DBE-529393F56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2FB4301-A0B7-65EF-45C7-B32B79421A0C}"/>
              </a:ext>
            </a:extLst>
          </p:cNvPr>
          <p:cNvSpPr txBox="1"/>
          <p:nvPr/>
        </p:nvSpPr>
        <p:spPr>
          <a:xfrm>
            <a:off x="1226820" y="345442"/>
            <a:ext cx="6598920" cy="401200"/>
          </a:xfrm>
          <a:prstGeom prst="rect">
            <a:avLst/>
          </a:prstGeom>
        </p:spPr>
        <p:txBody>
          <a:bodyPr vert="horz" wrap="square" lIns="0" tIns="45720" rIns="91440" bIns="46800" rtlCol="0">
            <a:spAutoFit/>
          </a:bodyPr>
          <a:lstStyle/>
          <a:p>
            <a:pPr marR="0" indent="0" fontAlgn="auto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3D5864"/>
                </a:solidFill>
                <a:latin typeface="微软雅黑" panose="020B0503020204020204" charset="-122"/>
                <a:ea typeface="微软雅黑" panose="020B0503020204020204" charset="-122"/>
              </a:rPr>
              <a:t>未来通信中通感算一体化</a:t>
            </a:r>
          </a:p>
        </p:txBody>
      </p:sp>
      <p:sp>
        <p:nvSpPr>
          <p:cNvPr id="20" name="灯片编号占位符 14">
            <a:extLst>
              <a:ext uri="{FF2B5EF4-FFF2-40B4-BE49-F238E27FC236}">
                <a16:creationId xmlns:a16="http://schemas.microsoft.com/office/drawing/2014/main" id="{C50BA5F0-FCBA-3EFB-885B-CC2C9B947827}"/>
              </a:ext>
            </a:extLst>
          </p:cNvPr>
          <p:cNvSpPr txBox="1">
            <a:spLocks/>
          </p:cNvSpPr>
          <p:nvPr/>
        </p:nvSpPr>
        <p:spPr>
          <a:xfrm>
            <a:off x="13233401" y="7467600"/>
            <a:ext cx="584198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055"/>
            <a:fld id="{81D60167-4931-47E6-BA6A-407CBD079E47}" type="slidenum">
              <a:rPr lang="en-US" altLang="zh-CN" sz="1400" b="1" spc="-1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pPr marL="179055"/>
              <a:t>4</a:t>
            </a:fld>
            <a:endParaRPr lang="zh-CN" altLang="en-US" sz="1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C7A537BC-3CD2-6883-B671-303B3E4E9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678" y="3226610"/>
            <a:ext cx="6350000" cy="2873498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77B28A36-2F0E-BFAB-DEB9-EF6293CD8082}"/>
              </a:ext>
            </a:extLst>
          </p:cNvPr>
          <p:cNvSpPr txBox="1"/>
          <p:nvPr/>
        </p:nvSpPr>
        <p:spPr>
          <a:xfrm>
            <a:off x="407636" y="1025571"/>
            <a:ext cx="11981734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79" indent="-342879" algn="just" defTabSz="91442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通感算一体化网络是指同时具备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物理数字空间感知</a:t>
            </a: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泛在智能通信</a:t>
            </a: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计算能力</a:t>
            </a: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的网络。</a:t>
            </a:r>
            <a:endParaRPr lang="ja-JP" altLang="en-US" sz="2000" b="1" spc="-17" dirty="0">
              <a:solidFill>
                <a:srgbClr val="0033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769145E-F81A-4BF1-B6F3-EF58FDA4F0B9}"/>
              </a:ext>
            </a:extLst>
          </p:cNvPr>
          <p:cNvSpPr txBox="1"/>
          <p:nvPr/>
        </p:nvSpPr>
        <p:spPr>
          <a:xfrm>
            <a:off x="5540678" y="1803720"/>
            <a:ext cx="6921708" cy="1422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22" lvl="1" indent="-457211" defTabSz="914422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通信、计算辅助感知增强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22" lvl="1" indent="-457211" defTabSz="914422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感知、计算辅助通信增强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22" lvl="1" indent="-457211" defTabSz="914422">
              <a:lnSpc>
                <a:spcPct val="150000"/>
              </a:lnSpc>
              <a:buFont typeface="+mj-ea"/>
              <a:buAutoNum type="circleNumDbPlain" startAt="2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感知增强与通信增强进一步辅助计算增强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1BE110F4-A2F9-A463-E018-3FCB72B86C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167" y="2633977"/>
            <a:ext cx="4481102" cy="3352800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17C4B806-2691-CFCD-BC8B-3BC4B9BF69A6}"/>
              </a:ext>
            </a:extLst>
          </p:cNvPr>
          <p:cNvSpPr txBox="1"/>
          <p:nvPr/>
        </p:nvSpPr>
        <p:spPr>
          <a:xfrm>
            <a:off x="407636" y="1829774"/>
            <a:ext cx="4596164" cy="499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79" indent="-342879" algn="just" defTabSz="91442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通感算赋能的算力网络技术</a:t>
            </a:r>
            <a:endParaRPr lang="ja-JP" altLang="en-US" sz="2000" b="1" spc="-17" dirty="0">
              <a:solidFill>
                <a:srgbClr val="0033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5F3C509-9B31-8C38-9103-1B44E18B3996}"/>
              </a:ext>
            </a:extLst>
          </p:cNvPr>
          <p:cNvSpPr txBox="1"/>
          <p:nvPr/>
        </p:nvSpPr>
        <p:spPr>
          <a:xfrm>
            <a:off x="0" y="6512558"/>
            <a:ext cx="11467846" cy="215444"/>
          </a:xfrm>
          <a:prstGeom prst="rect">
            <a:avLst/>
          </a:prstGeom>
        </p:spPr>
        <p:txBody>
          <a:bodyPr wrap="square" lIns="0" tIns="0" rIns="0" bIns="0" rtlCol="0" anchor="ctr" anchorCtr="1">
            <a:spAutoFit/>
          </a:bodyPr>
          <a:lstStyle/>
          <a:p>
            <a:pPr marL="13272">
              <a:buClr>
                <a:srgbClr val="C55A11"/>
              </a:buClr>
              <a:tabLst>
                <a:tab pos="405120" algn="l"/>
              </a:tabLst>
            </a:pPr>
            <a:r>
              <a:rPr lang="zh-CN" altLang="en-US" sz="1400" spc="-17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通感算一体化网络前沿报告，中国通信学会，</a:t>
            </a:r>
            <a:r>
              <a:rPr lang="en-US" altLang="zh-CN" sz="1400" spc="-17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https://www.china-cic.cn/upload/202202/24/57dba93bea4f494f9f5fc72a52f81468.pdf</a:t>
            </a:r>
            <a:endParaRPr lang="zh-CN" altLang="en-US" sz="1400" spc="-17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8184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D8653-C2C4-A3D8-5A22-6CDB185AD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693400B-5B3B-026B-BDAE-B88FEBB1838E}"/>
              </a:ext>
            </a:extLst>
          </p:cNvPr>
          <p:cNvSpPr txBox="1"/>
          <p:nvPr/>
        </p:nvSpPr>
        <p:spPr>
          <a:xfrm>
            <a:off x="1226820" y="345442"/>
            <a:ext cx="6598920" cy="401200"/>
          </a:xfrm>
          <a:prstGeom prst="rect">
            <a:avLst/>
          </a:prstGeom>
        </p:spPr>
        <p:txBody>
          <a:bodyPr vert="horz" wrap="square" lIns="0" tIns="45720" rIns="91440" bIns="46800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CN" altLang="en-US" sz="2000" b="1" dirty="0">
                <a:solidFill>
                  <a:srgbClr val="3D5864"/>
                </a:solidFill>
                <a:latin typeface="微软雅黑" panose="020B0503020204020204" charset="-122"/>
                <a:ea typeface="微软雅黑" panose="020B0503020204020204" charset="-122"/>
              </a:rPr>
              <a:t>移动算力网络</a:t>
            </a:r>
          </a:p>
        </p:txBody>
      </p:sp>
      <p:sp>
        <p:nvSpPr>
          <p:cNvPr id="20" name="灯片编号占位符 14">
            <a:extLst>
              <a:ext uri="{FF2B5EF4-FFF2-40B4-BE49-F238E27FC236}">
                <a16:creationId xmlns:a16="http://schemas.microsoft.com/office/drawing/2014/main" id="{764237E7-3E2B-3006-6F6E-087C59DCE935}"/>
              </a:ext>
            </a:extLst>
          </p:cNvPr>
          <p:cNvSpPr txBox="1">
            <a:spLocks/>
          </p:cNvSpPr>
          <p:nvPr/>
        </p:nvSpPr>
        <p:spPr>
          <a:xfrm>
            <a:off x="13233401" y="7467600"/>
            <a:ext cx="584198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055"/>
            <a:fld id="{81D60167-4931-47E6-BA6A-407CBD079E47}" type="slidenum">
              <a:rPr lang="en-US" altLang="zh-CN" sz="1400" b="1" spc="-1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pPr marL="179055"/>
              <a:t>5</a:t>
            </a:fld>
            <a:endParaRPr lang="zh-CN" altLang="en-US" sz="1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D1DEB3-C2A9-C43C-6507-1FD07DFC97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8605" y="3005467"/>
            <a:ext cx="5975493" cy="3437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B2EBC0E-A7DB-6D8D-359F-C43E4A62585A}"/>
              </a:ext>
            </a:extLst>
          </p:cNvPr>
          <p:cNvSpPr txBox="1"/>
          <p:nvPr/>
        </p:nvSpPr>
        <p:spPr>
          <a:xfrm>
            <a:off x="355599" y="990600"/>
            <a:ext cx="10786013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79" indent="-342879" algn="just" defTabSz="91442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移动算力网络是在</a:t>
            </a:r>
            <a:r>
              <a:rPr lang="en-US" altLang="zh-CN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6G</a:t>
            </a: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网络架构的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控制层面</a:t>
            </a: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，引入通信与计算深度协同的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功能、接口和协议</a:t>
            </a: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，直接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通过未来</a:t>
            </a:r>
            <a:r>
              <a:rPr lang="en-US" altLang="zh-CN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3GPP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标准化的信令</a:t>
            </a:r>
            <a:r>
              <a:rPr lang="zh-CN" altLang="en-US" sz="20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来实现通算融合甚至一体化。</a:t>
            </a:r>
            <a:endParaRPr lang="ja-JP" altLang="en-US" sz="2000" b="1" spc="-17" dirty="0">
              <a:solidFill>
                <a:srgbClr val="0033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B073A2-B179-704B-5978-6B2150FEF5E9}"/>
              </a:ext>
            </a:extLst>
          </p:cNvPr>
          <p:cNvSpPr txBox="1"/>
          <p:nvPr/>
        </p:nvSpPr>
        <p:spPr>
          <a:xfrm>
            <a:off x="279400" y="2097872"/>
            <a:ext cx="6921708" cy="499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11" lvl="1" defTabSz="914422">
              <a:lnSpc>
                <a:spcPct val="150000"/>
              </a:lnSpc>
            </a:pP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计算密集型</a:t>
            </a:r>
            <a:r>
              <a:rPr lang="en-US" altLang="zh-CN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6G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应用</a:t>
            </a: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AI</a:t>
            </a: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XR</a:t>
            </a: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、数字孪生等</a:t>
            </a:r>
            <a:endParaRPr lang="ja-JP" altLang="en-US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6B47A8-5FE5-1916-08E8-363D5678D414}"/>
              </a:ext>
            </a:extLst>
          </p:cNvPr>
          <p:cNvSpPr txBox="1"/>
          <p:nvPr/>
        </p:nvSpPr>
        <p:spPr>
          <a:xfrm>
            <a:off x="279400" y="2714798"/>
            <a:ext cx="6248400" cy="14284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11" lvl="1" defTabSz="914422">
              <a:lnSpc>
                <a:spcPct val="150000"/>
              </a:lnSpc>
            </a:pPr>
            <a:r>
              <a:rPr lang="zh-CN" altLang="en-US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移动算力网络需要为</a:t>
            </a:r>
            <a:r>
              <a:rPr lang="zh-CN" altLang="en-US" sz="24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能力受限</a:t>
            </a:r>
            <a:r>
              <a:rPr lang="zh-CN" altLang="en-US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（电量、算力等）的移动终端按需提供实时的计算服务，并在无线动态环境下高效的</a:t>
            </a:r>
            <a:r>
              <a:rPr lang="zh-CN" altLang="en-US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保障计算任务</a:t>
            </a:r>
            <a:r>
              <a:rPr lang="en-US" altLang="zh-CN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QoS</a:t>
            </a:r>
            <a:endParaRPr lang="ja-JP" altLang="en-US" b="1" spc="-17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549CEA4-7C31-94CE-41D0-B714321A12C2}"/>
              </a:ext>
            </a:extLst>
          </p:cNvPr>
          <p:cNvSpPr txBox="1"/>
          <p:nvPr/>
        </p:nvSpPr>
        <p:spPr>
          <a:xfrm>
            <a:off x="279400" y="4724400"/>
            <a:ext cx="6921708" cy="1422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22" lvl="1" indent="-457211" defTabSz="914422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端边云异构算力管理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22" lvl="1" indent="-457211" defTabSz="914422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端边云异构算力实时感知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22" lvl="1" indent="-457211" defTabSz="914422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无线联邦学习应用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72348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AB4BC-CB53-B527-9881-BD41EEF40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8B1C067-92C9-7D68-87FB-BED8E7DEA90E}"/>
              </a:ext>
            </a:extLst>
          </p:cNvPr>
          <p:cNvSpPr txBox="1"/>
          <p:nvPr/>
        </p:nvSpPr>
        <p:spPr>
          <a:xfrm>
            <a:off x="1226820" y="345442"/>
            <a:ext cx="6598920" cy="401200"/>
          </a:xfrm>
          <a:prstGeom prst="rect">
            <a:avLst/>
          </a:prstGeom>
        </p:spPr>
        <p:txBody>
          <a:bodyPr vert="horz" wrap="square" lIns="0" tIns="45720" rIns="91440" bIns="46800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CN" altLang="en-US" sz="2000" b="1" dirty="0">
                <a:solidFill>
                  <a:srgbClr val="3D5864"/>
                </a:solidFill>
                <a:latin typeface="微软雅黑" panose="020B0503020204020204" charset="-122"/>
                <a:ea typeface="微软雅黑" panose="020B0503020204020204" charset="-122"/>
              </a:rPr>
              <a:t>移动算力瓶颈</a:t>
            </a:r>
          </a:p>
        </p:txBody>
      </p:sp>
      <p:sp>
        <p:nvSpPr>
          <p:cNvPr id="20" name="灯片编号占位符 14">
            <a:extLst>
              <a:ext uri="{FF2B5EF4-FFF2-40B4-BE49-F238E27FC236}">
                <a16:creationId xmlns:a16="http://schemas.microsoft.com/office/drawing/2014/main" id="{36D18F1C-44FF-F5BF-BBEF-74CF0C81EB63}"/>
              </a:ext>
            </a:extLst>
          </p:cNvPr>
          <p:cNvSpPr txBox="1">
            <a:spLocks/>
          </p:cNvSpPr>
          <p:nvPr/>
        </p:nvSpPr>
        <p:spPr>
          <a:xfrm>
            <a:off x="13233401" y="7467600"/>
            <a:ext cx="584198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055"/>
            <a:fld id="{81D60167-4931-47E6-BA6A-407CBD079E47}" type="slidenum">
              <a:rPr lang="en-US" altLang="zh-CN" sz="1400" b="1" spc="-1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pPr marL="179055"/>
              <a:t>6</a:t>
            </a:fld>
            <a:endParaRPr lang="zh-CN" altLang="en-US" sz="1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893F1337-B8FF-4C18-C58D-15ADCC611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001" y="1013178"/>
            <a:ext cx="5581473" cy="2855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212E86C-1954-C872-0501-21A379E65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567" y="3294879"/>
            <a:ext cx="5244868" cy="3359785"/>
          </a:xfrm>
          <a:prstGeom prst="rect">
            <a:avLst/>
          </a:prstGeom>
        </p:spPr>
      </p:pic>
      <p:sp>
        <p:nvSpPr>
          <p:cNvPr id="11" name="箭头: 下 7">
            <a:extLst>
              <a:ext uri="{FF2B5EF4-FFF2-40B4-BE49-F238E27FC236}">
                <a16:creationId xmlns:a16="http://schemas.microsoft.com/office/drawing/2014/main" id="{64F957E7-6115-05E1-1501-997B7466BF60}"/>
              </a:ext>
            </a:extLst>
          </p:cNvPr>
          <p:cNvSpPr/>
          <p:nvPr/>
        </p:nvSpPr>
        <p:spPr>
          <a:xfrm rot="8400288">
            <a:off x="1885192" y="4131354"/>
            <a:ext cx="304800" cy="58859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8E74E15-94AB-AFC2-F507-8A83FF1B3602}"/>
              </a:ext>
            </a:extLst>
          </p:cNvPr>
          <p:cNvSpPr txBox="1"/>
          <p:nvPr/>
        </p:nvSpPr>
        <p:spPr>
          <a:xfrm>
            <a:off x="1124298" y="3732907"/>
            <a:ext cx="2438400" cy="369332"/>
          </a:xfrm>
          <a:prstGeom prst="rect">
            <a:avLst/>
          </a:prstGeom>
        </p:spPr>
        <p:txBody>
          <a:bodyPr wrap="square" lIns="0" tIns="0" rIns="0" bIns="0" rtlCol="0" anchor="ctr" anchorCtr="1">
            <a:spAutoFit/>
          </a:bodyPr>
          <a:lstStyle/>
          <a:p>
            <a:pPr marL="13272">
              <a:buClr>
                <a:srgbClr val="C55A11"/>
              </a:buClr>
              <a:tabLst>
                <a:tab pos="405120" algn="l"/>
              </a:tabLst>
            </a:pPr>
            <a:r>
              <a:rPr kumimoji="1" lang="zh-CN" altLang="en-US" sz="2400" b="1" spc="-17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新计算架构</a:t>
            </a:r>
            <a:endParaRPr kumimoji="1" lang="ja-JP" altLang="en-US" sz="2400" b="1" spc="-17" dirty="0">
              <a:solidFill>
                <a:srgbClr val="C00000"/>
              </a:solidFill>
              <a:latin typeface="黑体" panose="02010609060101010101" pitchFamily="49" charset="-122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2FF3174-FE7E-8C17-B064-D1E3B5D389DB}"/>
              </a:ext>
            </a:extLst>
          </p:cNvPr>
          <p:cNvSpPr txBox="1"/>
          <p:nvPr/>
        </p:nvSpPr>
        <p:spPr>
          <a:xfrm>
            <a:off x="355599" y="990600"/>
            <a:ext cx="12955807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79" indent="-342879" algn="just" defTabSz="91442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摩尔定律失效，芯片能效进步陷入瓶颈</a:t>
            </a:r>
            <a:endParaRPr lang="en-US" altLang="zh-CN" sz="2400" b="1" spc="-17" dirty="0">
              <a:solidFill>
                <a:srgbClr val="0033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B77BC2C-C297-A86E-B6DA-F271E44BD120}"/>
              </a:ext>
            </a:extLst>
          </p:cNvPr>
          <p:cNvSpPr txBox="1"/>
          <p:nvPr/>
        </p:nvSpPr>
        <p:spPr>
          <a:xfrm>
            <a:off x="352567" y="1663276"/>
            <a:ext cx="4680054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22" lvl="1" indent="-457211" defTabSz="914422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通过增加功耗换取性能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22" lvl="1" indent="-457211" defTabSz="914422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移动设备对功耗敏感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B5BEF87-7E75-AB31-BF52-FD902C168042}"/>
              </a:ext>
            </a:extLst>
          </p:cNvPr>
          <p:cNvSpPr txBox="1"/>
          <p:nvPr/>
        </p:nvSpPr>
        <p:spPr>
          <a:xfrm>
            <a:off x="6204823" y="4457289"/>
            <a:ext cx="5846872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879" indent="-342879" algn="just" defTabSz="91442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需要新的计算架构突破制程限制</a:t>
            </a:r>
            <a:endParaRPr lang="en-US" altLang="zh-CN" sz="2400" b="1" spc="-17" dirty="0">
              <a:solidFill>
                <a:srgbClr val="0033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6447F09-4215-5911-357B-E50DD67E0E36}"/>
              </a:ext>
            </a:extLst>
          </p:cNvPr>
          <p:cNvSpPr txBox="1"/>
          <p:nvPr/>
        </p:nvSpPr>
        <p:spPr>
          <a:xfrm>
            <a:off x="6096000" y="5276060"/>
            <a:ext cx="5475397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22" lvl="1" indent="-457211" defTabSz="914422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突破制程框架寻找新的维度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914422" lvl="1" indent="-457211" defTabSz="914422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b="1" spc="-17" dirty="0">
                <a:solidFill>
                  <a:srgbClr val="00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结合现代计算需求定制化设计</a:t>
            </a:r>
            <a:endParaRPr lang="en-US" altLang="zh-CN" sz="2000" b="1" spc="-17" dirty="0">
              <a:solidFill>
                <a:srgbClr val="00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78090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03CF5-4136-A612-B56A-47C55EBD77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4089F8B-092D-76F1-8059-910A5B55C2DE}"/>
              </a:ext>
            </a:extLst>
          </p:cNvPr>
          <p:cNvSpPr txBox="1"/>
          <p:nvPr/>
        </p:nvSpPr>
        <p:spPr>
          <a:xfrm>
            <a:off x="1226820" y="345442"/>
            <a:ext cx="6598920" cy="401200"/>
          </a:xfrm>
          <a:prstGeom prst="rect">
            <a:avLst/>
          </a:prstGeom>
        </p:spPr>
        <p:txBody>
          <a:bodyPr vert="horz" wrap="square" lIns="0" tIns="45720" rIns="91440" bIns="46800" rtlCol="0">
            <a:spAutoFit/>
          </a:bodyPr>
          <a:lstStyle/>
          <a:p>
            <a:pPr>
              <a:spcBef>
                <a:spcPts val="1000"/>
              </a:spcBef>
            </a:pPr>
            <a:r>
              <a:rPr lang="zh-CN" altLang="en-US" sz="2000" b="1" dirty="0">
                <a:solidFill>
                  <a:srgbClr val="3D5864"/>
                </a:solidFill>
                <a:latin typeface="微软雅黑" panose="020B0503020204020204" charset="-122"/>
                <a:ea typeface="微软雅黑" panose="020B0503020204020204" charset="-122"/>
              </a:rPr>
              <a:t>项目背景与实施逻辑</a:t>
            </a:r>
          </a:p>
        </p:txBody>
      </p:sp>
      <p:sp>
        <p:nvSpPr>
          <p:cNvPr id="20" name="灯片编号占位符 14">
            <a:extLst>
              <a:ext uri="{FF2B5EF4-FFF2-40B4-BE49-F238E27FC236}">
                <a16:creationId xmlns:a16="http://schemas.microsoft.com/office/drawing/2014/main" id="{C2B3C469-D792-5769-D4DD-9AC4CCA9E8C3}"/>
              </a:ext>
            </a:extLst>
          </p:cNvPr>
          <p:cNvSpPr txBox="1">
            <a:spLocks/>
          </p:cNvSpPr>
          <p:nvPr/>
        </p:nvSpPr>
        <p:spPr>
          <a:xfrm>
            <a:off x="13233401" y="7467600"/>
            <a:ext cx="584198" cy="304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9055"/>
            <a:fld id="{81D60167-4931-47E6-BA6A-407CBD079E47}" type="slidenum">
              <a:rPr lang="en-US" altLang="zh-CN" sz="1400" b="1" spc="-1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pPr marL="179055"/>
              <a:t>7</a:t>
            </a:fld>
            <a:endParaRPr lang="zh-CN" altLang="en-US" sz="1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88E6DF4-AC9C-77D8-92CB-9BEEDCA48C88}"/>
              </a:ext>
            </a:extLst>
          </p:cNvPr>
          <p:cNvSpPr txBox="1"/>
          <p:nvPr/>
        </p:nvSpPr>
        <p:spPr>
          <a:xfrm>
            <a:off x="7634883" y="4390391"/>
            <a:ext cx="4355479" cy="1689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defTabSz="914422">
              <a:lnSpc>
                <a:spcPct val="150000"/>
              </a:lnSpc>
            </a:pPr>
            <a:r>
              <a:rPr lang="zh-CN" altLang="en-US" sz="2400" b="1" spc="-1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项目研究目标</a:t>
            </a:r>
            <a:r>
              <a:rPr lang="zh-CN" altLang="en-US" sz="24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sz="2400" b="1" spc="-17" dirty="0">
              <a:solidFill>
                <a:srgbClr val="0033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defTabSz="914422">
              <a:lnSpc>
                <a:spcPct val="150000"/>
              </a:lnSpc>
            </a:pPr>
            <a:r>
              <a:rPr lang="zh-CN" altLang="en-US" sz="24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基于误差建模，通过位宽优化，</a:t>
            </a:r>
            <a:endParaRPr lang="en-US" altLang="zh-CN" sz="2400" b="1" spc="-17" dirty="0">
              <a:solidFill>
                <a:srgbClr val="0033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defTabSz="914422">
              <a:lnSpc>
                <a:spcPct val="150000"/>
              </a:lnSpc>
            </a:pPr>
            <a:r>
              <a:rPr lang="zh-CN" altLang="en-US" sz="24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  <a:r>
              <a:rPr lang="zh-CN" altLang="en-US" sz="24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算力与性能的更优平衡</a:t>
            </a:r>
            <a:r>
              <a:rPr lang="zh-CN" altLang="en-US" sz="24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ja-JP" altLang="en-US" sz="2400" b="1" spc="-17" dirty="0">
              <a:solidFill>
                <a:srgbClr val="0033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97F2BBD-00FA-3279-A1CD-7F35796BF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355" y="2083969"/>
            <a:ext cx="6600777" cy="156121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70AEADE-2FB5-6D56-ADB7-E9C55F8C1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802" y="3835520"/>
            <a:ext cx="7119882" cy="279879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FEAEF38-776A-5471-DC4C-130A459660EB}"/>
              </a:ext>
            </a:extLst>
          </p:cNvPr>
          <p:cNvSpPr txBox="1"/>
          <p:nvPr/>
        </p:nvSpPr>
        <p:spPr>
          <a:xfrm>
            <a:off x="7634883" y="2406307"/>
            <a:ext cx="4087350" cy="1135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22">
              <a:lnSpc>
                <a:spcPct val="150000"/>
              </a:lnSpc>
            </a:pPr>
            <a:r>
              <a:rPr lang="zh-CN" altLang="en-US" sz="2400" b="1" spc="-17" dirty="0">
                <a:solidFill>
                  <a:srgbClr val="0033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直接使用现有低位宽方案</a:t>
            </a:r>
            <a:endParaRPr lang="en-US" altLang="zh-CN" sz="2400" b="1" spc="-17" dirty="0">
              <a:solidFill>
                <a:srgbClr val="0033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defTabSz="914422">
              <a:lnSpc>
                <a:spcPct val="150000"/>
              </a:lnSpc>
            </a:pPr>
            <a:r>
              <a:rPr lang="zh-CN" altLang="en-US" sz="24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性能损失过大</a:t>
            </a:r>
            <a:endParaRPr lang="ja-JP" altLang="en-US" sz="2400" b="1" spc="-17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7FF47B8-06D9-4DB9-E8C0-EE8F6B348B08}"/>
              </a:ext>
            </a:extLst>
          </p:cNvPr>
          <p:cNvSpPr txBox="1"/>
          <p:nvPr/>
        </p:nvSpPr>
        <p:spPr>
          <a:xfrm>
            <a:off x="700355" y="960138"/>
            <a:ext cx="94253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defTabSz="914422"/>
            <a:r>
              <a:rPr lang="ja-JP" altLang="en-US" sz="2400" b="1" spc="-17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针对</a:t>
            </a:r>
            <a:r>
              <a:rPr lang="en-US" altLang="ja-JP" sz="2400" b="1" spc="-17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Massive</a:t>
            </a:r>
            <a:r>
              <a:rPr lang="en-US" altLang="zh-CN" sz="2400" b="1" spc="-17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-MIMO</a:t>
            </a:r>
            <a:r>
              <a:rPr lang="zh-CN" altLang="en-US" sz="2400" b="1" spc="-17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低延时、超宽带的特点，需要解决因天线数、流数增加导致的</a:t>
            </a:r>
            <a:r>
              <a:rPr lang="zh-CN" altLang="en-US" sz="2400" b="1" spc="-1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算力需求与芯片功耗激增</a:t>
            </a:r>
            <a:r>
              <a:rPr lang="zh-CN" altLang="en-US" sz="2400" b="1" spc="-17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的问题</a:t>
            </a:r>
            <a:endParaRPr lang="ja-JP" altLang="en-US" sz="2400" b="1" spc="-17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下箭头 17">
            <a:extLst>
              <a:ext uri="{FF2B5EF4-FFF2-40B4-BE49-F238E27FC236}">
                <a16:creationId xmlns:a16="http://schemas.microsoft.com/office/drawing/2014/main" id="{416EEE70-AF07-A07D-886D-DD8A411112FD}"/>
              </a:ext>
            </a:extLst>
          </p:cNvPr>
          <p:cNvSpPr/>
          <p:nvPr/>
        </p:nvSpPr>
        <p:spPr>
          <a:xfrm>
            <a:off x="8736037" y="3835520"/>
            <a:ext cx="590843" cy="42699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298059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01034" y="599179"/>
            <a:ext cx="10661650" cy="546989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01034" y="599179"/>
            <a:ext cx="3169920" cy="5469255"/>
          </a:xfrm>
          <a:prstGeom prst="rect">
            <a:avLst/>
          </a:prstGeom>
          <a:solidFill>
            <a:srgbClr val="3D5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9924714" y="4531099"/>
            <a:ext cx="1537970" cy="1537970"/>
            <a:chOff x="15573" y="6825"/>
            <a:chExt cx="2422" cy="2422"/>
          </a:xfrm>
        </p:grpSpPr>
        <p:sp>
          <p:nvSpPr>
            <p:cNvPr id="6" name="直角三角形 5"/>
            <p:cNvSpPr/>
            <p:nvPr/>
          </p:nvSpPr>
          <p:spPr>
            <a:xfrm flipH="1">
              <a:off x="15573" y="6825"/>
              <a:ext cx="2422" cy="2422"/>
            </a:xfrm>
            <a:prstGeom prst="rtTriangle">
              <a:avLst/>
            </a:prstGeom>
            <a:solidFill>
              <a:srgbClr val="3D5864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 flipH="1">
              <a:off x="16017" y="7268"/>
              <a:ext cx="1978" cy="197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直角三角形 3"/>
            <p:cNvSpPr/>
            <p:nvPr/>
          </p:nvSpPr>
          <p:spPr>
            <a:xfrm flipH="1">
              <a:off x="16439" y="7690"/>
              <a:ext cx="1556" cy="1556"/>
            </a:xfrm>
            <a:prstGeom prst="rtTriangle">
              <a:avLst/>
            </a:prstGeom>
            <a:solidFill>
              <a:srgbClr val="3D5864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2074209" y="2808344"/>
            <a:ext cx="188785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0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087544" y="2502214"/>
            <a:ext cx="18878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auto">
              <a:lnSpc>
                <a:spcPct val="100000"/>
              </a:lnSpc>
            </a:pP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PART TWO</a:t>
            </a:r>
          </a:p>
        </p:txBody>
      </p:sp>
      <p:sp>
        <p:nvSpPr>
          <p:cNvPr id="17" name="矩形 16"/>
          <p:cNvSpPr/>
          <p:nvPr/>
        </p:nvSpPr>
        <p:spPr>
          <a:xfrm>
            <a:off x="4244779" y="3227457"/>
            <a:ext cx="69440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indent="0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技术路线与模块设计</a:t>
            </a:r>
          </a:p>
        </p:txBody>
      </p:sp>
      <p:sp>
        <p:nvSpPr>
          <p:cNvPr id="21" name="椭圆 20"/>
          <p:cNvSpPr/>
          <p:nvPr/>
        </p:nvSpPr>
        <p:spPr>
          <a:xfrm>
            <a:off x="11020724" y="784499"/>
            <a:ext cx="207010" cy="207010"/>
          </a:xfrm>
          <a:prstGeom prst="ellipse">
            <a:avLst/>
          </a:prstGeom>
          <a:solidFill>
            <a:srgbClr val="3D5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EFFF14-3ACB-23DE-F84B-A7DEFE2FB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5422594-D4BD-EAF6-6313-8C03D89E5DB5}"/>
              </a:ext>
            </a:extLst>
          </p:cNvPr>
          <p:cNvSpPr txBox="1"/>
          <p:nvPr/>
        </p:nvSpPr>
        <p:spPr>
          <a:xfrm>
            <a:off x="1226820" y="345442"/>
            <a:ext cx="6598920" cy="399415"/>
          </a:xfrm>
          <a:prstGeom prst="rect">
            <a:avLst/>
          </a:prstGeom>
        </p:spPr>
        <p:txBody>
          <a:bodyPr vert="horz" wrap="square" lIns="0" tIns="45720" rIns="91440" bIns="46800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D5864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技术路线顶层设计与总体逻辑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890EF47-33E6-1ECA-81C0-885FA4D6F71D}"/>
              </a:ext>
            </a:extLst>
          </p:cNvPr>
          <p:cNvSpPr txBox="1"/>
          <p:nvPr/>
        </p:nvSpPr>
        <p:spPr>
          <a:xfrm>
            <a:off x="6500345" y="1269583"/>
            <a:ext cx="3166725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 defTabSz="9144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b="1" spc="-17" dirty="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项目研究总体框架</a:t>
            </a:r>
            <a:endParaRPr lang="en-US" altLang="zh-CN" sz="2400" b="1" spc="-17" dirty="0">
              <a:solidFill>
                <a:srgbClr val="0070C0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A28B8B7-2BE2-D1EC-5E5B-508FD9FC4959}"/>
              </a:ext>
            </a:extLst>
          </p:cNvPr>
          <p:cNvSpPr txBox="1"/>
          <p:nvPr/>
        </p:nvSpPr>
        <p:spPr>
          <a:xfrm>
            <a:off x="5953783" y="2021836"/>
            <a:ext cx="6108834" cy="3731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spc="-17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传统预编码研究很少涉及硬件层相关内容。</a:t>
            </a:r>
            <a:endParaRPr lang="en-US" altLang="zh-CN" sz="2000" b="1" spc="-17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marL="800100" lvl="1" indent="-342900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spc="-17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本项目聚焦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硬件层与算法层之间的新自由度</a:t>
            </a:r>
            <a:r>
              <a:rPr lang="zh-CN" altLang="en-US" sz="2000" b="1" spc="-17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，通过误差建模进行计算位宽优化设计。</a:t>
            </a:r>
            <a:endParaRPr lang="en-US" altLang="zh-CN" sz="2000" b="1" spc="-17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marL="800100" lvl="1" indent="-342900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spc="-17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项目研究内容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自下而上</a:t>
            </a:r>
            <a:r>
              <a:rPr lang="zh-CN" altLang="en-US" sz="2000" b="1" spc="-17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，贯穿硬件层与算法层之间的每一个环节。</a:t>
            </a:r>
            <a:endParaRPr lang="en-US" altLang="zh-CN" sz="2000" b="1" spc="-17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marL="800100" lvl="1" indent="-342900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spc="-17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项目研究成果相互关联也相互独立，可根据应用场景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动态组合。</a:t>
            </a:r>
            <a:endParaRPr lang="en-US" altLang="zh-CN" sz="2000" b="1" spc="-17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marL="800100" lvl="1" indent="-342900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spc="-17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与上一期项目</a:t>
            </a:r>
            <a:r>
              <a:rPr lang="zh-CN" altLang="en-US" sz="2000" b="1" spc="-17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成果打通</a:t>
            </a:r>
            <a:r>
              <a:rPr lang="zh-CN" altLang="en-US" sz="2000" b="1" spc="-17" dirty="0">
                <a:solidFill>
                  <a:srgbClr val="002060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，形成完整低位宽体系。</a:t>
            </a:r>
            <a:endParaRPr lang="en-US" altLang="zh-CN" sz="2000" b="1" spc="-17" dirty="0">
              <a:solidFill>
                <a:srgbClr val="002060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1B8EBC93-7B00-9097-EDFE-DAA003F141CA}"/>
              </a:ext>
            </a:extLst>
          </p:cNvPr>
          <p:cNvGrpSpPr/>
          <p:nvPr/>
        </p:nvGrpSpPr>
        <p:grpSpPr>
          <a:xfrm>
            <a:off x="238281" y="1268829"/>
            <a:ext cx="6315562" cy="4684481"/>
            <a:chOff x="333974" y="1279462"/>
            <a:chExt cx="6315562" cy="4684481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BD3195FD-EB4B-3408-C686-33DE8177AF14}"/>
                </a:ext>
              </a:extLst>
            </p:cNvPr>
            <p:cNvGrpSpPr/>
            <p:nvPr/>
          </p:nvGrpSpPr>
          <p:grpSpPr>
            <a:xfrm>
              <a:off x="333974" y="1279462"/>
              <a:ext cx="6128329" cy="4684481"/>
              <a:chOff x="-82048" y="-270386"/>
              <a:chExt cx="5073164" cy="3877914"/>
            </a:xfrm>
          </p:grpSpPr>
          <p:sp>
            <p:nvSpPr>
              <p:cNvPr id="17" name="文本框 4">
                <a:extLst>
                  <a:ext uri="{FF2B5EF4-FFF2-40B4-BE49-F238E27FC236}">
                    <a16:creationId xmlns:a16="http://schemas.microsoft.com/office/drawing/2014/main" id="{9E0D4450-1162-F23F-3FA3-4DC2D5B19A10}"/>
                  </a:ext>
                </a:extLst>
              </p:cNvPr>
              <p:cNvSpPr txBox="1"/>
              <p:nvPr/>
            </p:nvSpPr>
            <p:spPr>
              <a:xfrm>
                <a:off x="1360405" y="-270386"/>
                <a:ext cx="2271933" cy="5486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ctr"/>
                <a:r>
                  <a:rPr lang="zh-CN" sz="1600" b="1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rPr>
                  <a:t>……</a:t>
                </a:r>
                <a:endParaRPr lang="zh-CN" sz="1200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6D35771A-A348-473D-6F2D-35ED05887B24}"/>
                  </a:ext>
                </a:extLst>
              </p:cNvPr>
              <p:cNvGrpSpPr/>
              <p:nvPr/>
            </p:nvGrpSpPr>
            <p:grpSpPr>
              <a:xfrm>
                <a:off x="-82048" y="79049"/>
                <a:ext cx="5073164" cy="3528479"/>
                <a:chOff x="-82048" y="-333701"/>
                <a:chExt cx="5073164" cy="3528479"/>
              </a:xfrm>
            </p:grpSpPr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id="{8336FE4F-8C38-A26C-7869-31C86427A099}"/>
                    </a:ext>
                  </a:extLst>
                </p:cNvPr>
                <p:cNvSpPr/>
                <p:nvPr/>
              </p:nvSpPr>
              <p:spPr>
                <a:xfrm>
                  <a:off x="11446" y="2753756"/>
                  <a:ext cx="4979670" cy="441022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硬件层</a:t>
                  </a:r>
                  <a:endParaRPr lang="zh-CN" sz="16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2" name="矩形 21">
                  <a:extLst>
                    <a:ext uri="{FF2B5EF4-FFF2-40B4-BE49-F238E27FC236}">
                      <a16:creationId xmlns:a16="http://schemas.microsoft.com/office/drawing/2014/main" id="{39084CE7-4690-A4CA-1F63-5DE3AE45B366}"/>
                    </a:ext>
                  </a:extLst>
                </p:cNvPr>
                <p:cNvSpPr/>
                <p:nvPr/>
              </p:nvSpPr>
              <p:spPr>
                <a:xfrm>
                  <a:off x="619124" y="2263793"/>
                  <a:ext cx="3741420" cy="435005"/>
                </a:xfrm>
                <a:prstGeom prst="rect">
                  <a:avLst/>
                </a:prstGeom>
                <a:solidFill>
                  <a:srgbClr val="00B0F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r>
                    <a:rPr lang="en-US" sz="1600" b="1" dirty="0"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E</a:t>
                  </a:r>
                  <a:r>
                    <a:rPr lang="en-US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FP</a:t>
                  </a:r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存储方案及算子设计</a:t>
                  </a:r>
                  <a:endParaRPr lang="zh-CN" sz="16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3" name="矩形 22">
                  <a:extLst>
                    <a:ext uri="{FF2B5EF4-FFF2-40B4-BE49-F238E27FC236}">
                      <a16:creationId xmlns:a16="http://schemas.microsoft.com/office/drawing/2014/main" id="{8778DA83-7976-F0A8-F54F-C1C2D3B16267}"/>
                    </a:ext>
                  </a:extLst>
                </p:cNvPr>
                <p:cNvSpPr/>
                <p:nvPr/>
              </p:nvSpPr>
              <p:spPr>
                <a:xfrm>
                  <a:off x="627077" y="1607331"/>
                  <a:ext cx="1811933" cy="603113"/>
                </a:xfrm>
                <a:prstGeom prst="rect">
                  <a:avLst/>
                </a:prstGeom>
                <a:solidFill>
                  <a:srgbClr val="00B0F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基于置信区间的</a:t>
                  </a:r>
                  <a:endParaRPr lang="en-US" altLang="zh-CN" sz="1600" b="1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  <a:p>
                  <a:pPr algn="ctr"/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可变位宽</a:t>
                  </a:r>
                  <a:r>
                    <a:rPr lang="zh-CN" altLang="en-US" sz="1600" b="1" dirty="0"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在线</a:t>
                  </a:r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设计</a:t>
                  </a:r>
                  <a:endParaRPr lang="zh-CN" sz="16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05F99B1C-0F67-E689-6453-47383B5B25B6}"/>
                    </a:ext>
                  </a:extLst>
                </p:cNvPr>
                <p:cNvSpPr/>
                <p:nvPr/>
              </p:nvSpPr>
              <p:spPr>
                <a:xfrm>
                  <a:off x="627077" y="1121541"/>
                  <a:ext cx="3741420" cy="435003"/>
                </a:xfrm>
                <a:prstGeom prst="rect">
                  <a:avLst/>
                </a:prstGeom>
                <a:solidFill>
                  <a:srgbClr val="00B0F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r>
                    <a:rPr lang="zh-CN" altLang="en-US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子空间迭代角度域随机</a:t>
                  </a:r>
                  <a:r>
                    <a:rPr lang="en-US" alt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SVD</a:t>
                  </a:r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算子设计</a:t>
                  </a:r>
                  <a:endParaRPr lang="zh-CN" sz="16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5" name="矩形 24">
                  <a:extLst>
                    <a:ext uri="{FF2B5EF4-FFF2-40B4-BE49-F238E27FC236}">
                      <a16:creationId xmlns:a16="http://schemas.microsoft.com/office/drawing/2014/main" id="{A0A697C2-6AD0-4666-BC6F-2D20600EFB2A}"/>
                    </a:ext>
                  </a:extLst>
                </p:cNvPr>
                <p:cNvSpPr/>
                <p:nvPr/>
              </p:nvSpPr>
              <p:spPr>
                <a:xfrm>
                  <a:off x="625662" y="632385"/>
                  <a:ext cx="3741420" cy="435001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r>
                    <a:rPr lang="zh-CN" altLang="en-US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基于</a:t>
                  </a:r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通信指标与结果关联性</a:t>
                  </a:r>
                  <a:r>
                    <a:rPr lang="zh-CN" altLang="en-US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的功控</a:t>
                  </a:r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研究</a:t>
                  </a:r>
                  <a:endParaRPr lang="zh-CN" sz="16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FDADA5FD-2ACE-E95D-212E-252CF4DC03D4}"/>
                    </a:ext>
                  </a:extLst>
                </p:cNvPr>
                <p:cNvSpPr/>
                <p:nvPr/>
              </p:nvSpPr>
              <p:spPr>
                <a:xfrm>
                  <a:off x="6537" y="151918"/>
                  <a:ext cx="4979670" cy="439837"/>
                </a:xfrm>
                <a:prstGeom prst="rect">
                  <a:avLst/>
                </a:prstGeom>
                <a:solidFill>
                  <a:srgbClr val="00B05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算法层</a:t>
                  </a:r>
                  <a:endParaRPr lang="zh-CN" sz="16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27" name="矩形 26">
                  <a:extLst>
                    <a:ext uri="{FF2B5EF4-FFF2-40B4-BE49-F238E27FC236}">
                      <a16:creationId xmlns:a16="http://schemas.microsoft.com/office/drawing/2014/main" id="{5F4B8E5C-8226-D663-EB4B-96B8A2E4A048}"/>
                    </a:ext>
                  </a:extLst>
                </p:cNvPr>
                <p:cNvSpPr/>
                <p:nvPr/>
              </p:nvSpPr>
              <p:spPr>
                <a:xfrm>
                  <a:off x="625662" y="-333701"/>
                  <a:ext cx="3741420" cy="439837"/>
                </a:xfrm>
                <a:prstGeom prst="rect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r>
                    <a:rPr lang="zh-CN" sz="16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低位宽计算预编码新框架（上一期）</a:t>
                  </a:r>
                  <a:endParaRPr lang="zh-CN" sz="16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cxnSp>
              <p:nvCxnSpPr>
                <p:cNvPr id="28" name="直线箭头连接符 27">
                  <a:extLst>
                    <a:ext uri="{FF2B5EF4-FFF2-40B4-BE49-F238E27FC236}">
                      <a16:creationId xmlns:a16="http://schemas.microsoft.com/office/drawing/2014/main" id="{70B86FBD-A69B-62F0-81A0-D97EF6325A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00050" y="659131"/>
                  <a:ext cx="0" cy="1952905"/>
                </a:xfrm>
                <a:prstGeom prst="straightConnector1">
                  <a:avLst/>
                </a:prstGeom>
                <a:ln w="571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文本框 3">
                  <a:extLst>
                    <a:ext uri="{FF2B5EF4-FFF2-40B4-BE49-F238E27FC236}">
                      <a16:creationId xmlns:a16="http://schemas.microsoft.com/office/drawing/2014/main" id="{B25F9E81-287E-B1E4-53A9-29F238A526DD}"/>
                    </a:ext>
                  </a:extLst>
                </p:cNvPr>
                <p:cNvSpPr txBox="1"/>
                <p:nvPr/>
              </p:nvSpPr>
              <p:spPr>
                <a:xfrm>
                  <a:off x="-82048" y="1078395"/>
                  <a:ext cx="471268" cy="1188720"/>
                </a:xfrm>
                <a:prstGeom prst="rect">
                  <a:avLst/>
                </a:prstGeom>
                <a:noFill/>
                <a:ln w="6350">
                  <a:noFill/>
                </a:ln>
              </p:spPr>
              <p:txBody>
                <a:bodyPr rot="0" spcFirstLastPara="0" vert="eaVert" wrap="square" lIns="91440" tIns="45720" rIns="91440" bIns="45720" numCol="1" spcCol="0" rtlCol="0" fromWordArt="0" anchor="t" anchorCtr="0" forceAA="0" compatLnSpc="1">
                  <a:noAutofit/>
                </a:bodyPr>
                <a:lstStyle/>
                <a:p>
                  <a:pPr algn="ctr"/>
                  <a:r>
                    <a:rPr lang="zh-CN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自下而上</a:t>
                  </a:r>
                  <a:endParaRPr lang="zh-CN" sz="16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cxnSp>
              <p:nvCxnSpPr>
                <p:cNvPr id="31" name="直线箭头连接符 30">
                  <a:extLst>
                    <a:ext uri="{FF2B5EF4-FFF2-40B4-BE49-F238E27FC236}">
                      <a16:creationId xmlns:a16="http://schemas.microsoft.com/office/drawing/2014/main" id="{6680A697-A11E-662D-1D53-13E00A7E2C2E}"/>
                    </a:ext>
                  </a:extLst>
                </p:cNvPr>
                <p:cNvCxnSpPr/>
                <p:nvPr/>
              </p:nvCxnSpPr>
              <p:spPr>
                <a:xfrm flipH="1">
                  <a:off x="4366348" y="1906944"/>
                  <a:ext cx="230505" cy="0"/>
                </a:xfrm>
                <a:prstGeom prst="straightConnector1">
                  <a:avLst/>
                </a:prstGeom>
                <a:ln w="19050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B7D7518-EE7F-E046-2B3C-3A1F17A7E5FF}"/>
                </a:ext>
              </a:extLst>
            </p:cNvPr>
            <p:cNvSpPr/>
            <p:nvPr/>
          </p:nvSpPr>
          <p:spPr>
            <a:xfrm>
              <a:off x="3511783" y="4046323"/>
              <a:ext cx="2188796" cy="728555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1600" b="1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大尺度模块化</a:t>
              </a:r>
              <a:endParaRPr lang="en-US" altLang="zh-CN" sz="1600" b="1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  <a:p>
              <a:pPr algn="ctr"/>
              <a:r>
                <a:rPr lang="zh-CN" sz="1600" b="1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可变位宽</a:t>
              </a:r>
              <a:r>
                <a:rPr lang="zh-CN" altLang="en-US" sz="1600" b="1" dirty="0"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离线</a:t>
              </a:r>
              <a:r>
                <a:rPr lang="zh-CN" sz="1600" b="1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设计</a:t>
              </a:r>
              <a:endParaRPr lang="zh-CN" sz="16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  <p:cxnSp>
          <p:nvCxnSpPr>
            <p:cNvPr id="38" name="直线箭头连接符 37">
              <a:extLst>
                <a:ext uri="{FF2B5EF4-FFF2-40B4-BE49-F238E27FC236}">
                  <a16:creationId xmlns:a16="http://schemas.microsoft.com/office/drawing/2014/main" id="{A086A1C1-8E65-3332-B87E-A5143484487D}"/>
                </a:ext>
              </a:extLst>
            </p:cNvPr>
            <p:cNvCxnSpPr/>
            <p:nvPr/>
          </p:nvCxnSpPr>
          <p:spPr>
            <a:xfrm flipH="1">
              <a:off x="5704921" y="5088798"/>
              <a:ext cx="278448" cy="0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F1235367-BACD-6485-E02D-487067681FCE}"/>
                </a:ext>
              </a:extLst>
            </p:cNvPr>
            <p:cNvCxnSpPr/>
            <p:nvPr/>
          </p:nvCxnSpPr>
          <p:spPr>
            <a:xfrm flipH="1">
              <a:off x="5718005" y="3726715"/>
              <a:ext cx="278448" cy="0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线箭头连接符 39">
              <a:extLst>
                <a:ext uri="{FF2B5EF4-FFF2-40B4-BE49-F238E27FC236}">
                  <a16:creationId xmlns:a16="http://schemas.microsoft.com/office/drawing/2014/main" id="{8A330FE6-FA54-DD85-4017-E6B38279458D}"/>
                </a:ext>
              </a:extLst>
            </p:cNvPr>
            <p:cNvCxnSpPr/>
            <p:nvPr/>
          </p:nvCxnSpPr>
          <p:spPr>
            <a:xfrm flipH="1">
              <a:off x="5728638" y="3136676"/>
              <a:ext cx="278448" cy="0"/>
            </a:xfrm>
            <a:prstGeom prst="straightConnector1">
              <a:avLst/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连接符 41">
              <a:extLst>
                <a:ext uri="{FF2B5EF4-FFF2-40B4-BE49-F238E27FC236}">
                  <a16:creationId xmlns:a16="http://schemas.microsoft.com/office/drawing/2014/main" id="{B1FD1B77-AF7A-604C-3400-A897576DEC7C}"/>
                </a:ext>
              </a:extLst>
            </p:cNvPr>
            <p:cNvCxnSpPr>
              <a:cxnSpLocks/>
            </p:cNvCxnSpPr>
            <p:nvPr/>
          </p:nvCxnSpPr>
          <p:spPr>
            <a:xfrm>
              <a:off x="5994002" y="3126043"/>
              <a:ext cx="0" cy="1962755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CC2A07C-98BD-5127-DE7C-9D0ED91C1806}"/>
                </a:ext>
              </a:extLst>
            </p:cNvPr>
            <p:cNvSpPr txBox="1"/>
            <p:nvPr/>
          </p:nvSpPr>
          <p:spPr>
            <a:xfrm>
              <a:off x="6025759" y="2951672"/>
              <a:ext cx="623777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b="1" dirty="0">
                  <a:latin typeface="SimSun" panose="02010600030101010101" pitchFamily="2" charset="-122"/>
                  <a:ea typeface="SimSun" panose="02010600030101010101" pitchFamily="2" charset="-122"/>
                </a:rPr>
                <a:t>根据场景</a:t>
              </a:r>
              <a:endParaRPr kumimoji="1" lang="en-US" altLang="zh-CN" b="1" dirty="0">
                <a:latin typeface="SimSun" panose="02010600030101010101" pitchFamily="2" charset="-122"/>
                <a:ea typeface="SimSun" panose="02010600030101010101" pitchFamily="2" charset="-122"/>
              </a:endParaRPr>
            </a:p>
            <a:p>
              <a:r>
                <a:rPr kumimoji="1" lang="zh-CN" altLang="en-US" b="1" dirty="0">
                  <a:latin typeface="SimSun" panose="02010600030101010101" pitchFamily="2" charset="-122"/>
                  <a:ea typeface="SimSun" panose="02010600030101010101" pitchFamily="2" charset="-122"/>
                </a:rPr>
                <a:t>动态组合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8189983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2EwZTljMWI1M2Q3MzUzNGNkZjAzOGY1OTYzYTExMTY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SEU">
      <a:dk1>
        <a:sysClr val="windowText" lastClr="000000"/>
      </a:dk1>
      <a:lt1>
        <a:sysClr val="window" lastClr="FFFFFF"/>
      </a:lt1>
      <a:dk2>
        <a:srgbClr val="44546A"/>
      </a:dk2>
      <a:lt2>
        <a:srgbClr val="E3E1DD"/>
      </a:lt2>
      <a:accent1>
        <a:srgbClr val="445437"/>
      </a:accent1>
      <a:accent2>
        <a:srgbClr val="FFCC00"/>
      </a:accent2>
      <a:accent3>
        <a:srgbClr val="2872A1"/>
      </a:accent3>
      <a:accent4>
        <a:srgbClr val="FCB322"/>
      </a:accent4>
      <a:accent5>
        <a:srgbClr val="EA6C00"/>
      </a:accent5>
      <a:accent6>
        <a:srgbClr val="70AD47"/>
      </a:accent6>
      <a:hlink>
        <a:srgbClr val="0563C1"/>
      </a:hlink>
      <a:folHlink>
        <a:srgbClr val="954F72"/>
      </a:folHlink>
    </a:clrScheme>
    <a:fontScheme name="htvr4vcz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12700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899</Words>
  <Application>Microsoft Office PowerPoint</Application>
  <PresentationFormat>宽屏</PresentationFormat>
  <Paragraphs>125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14</vt:i4>
      </vt:variant>
    </vt:vector>
  </HeadingPairs>
  <TitlesOfParts>
    <vt:vector size="29" baseType="lpstr">
      <vt:lpstr>等线</vt:lpstr>
      <vt:lpstr>等线 Light</vt:lpstr>
      <vt:lpstr>方正清刻本悦宋简体</vt:lpstr>
      <vt:lpstr>黑体</vt:lpstr>
      <vt:lpstr>宋体</vt:lpstr>
      <vt:lpstr>宋体</vt:lpstr>
      <vt:lpstr>微软雅黑</vt:lpstr>
      <vt:lpstr>微软雅黑</vt:lpstr>
      <vt:lpstr>Arial</vt:lpstr>
      <vt:lpstr>Cambria Math</vt:lpstr>
      <vt:lpstr>Times New Roman</vt:lpstr>
      <vt:lpstr>Wingdings</vt:lpstr>
      <vt:lpstr>Office 主题​​</vt:lpstr>
      <vt:lpstr>3_Office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Meidong Xia</cp:lastModifiedBy>
  <cp:revision>404</cp:revision>
  <dcterms:created xsi:type="dcterms:W3CDTF">2021-02-18T07:30:00Z</dcterms:created>
  <dcterms:modified xsi:type="dcterms:W3CDTF">2024-09-30T04:46:31Z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0x01010030F0E0B3C2F1A048A79614CBF57DA9A1</vt:lpwstr>
  </property>
  <property fmtid="{D5CDD505-2E9C-101B-9397-08002B2CF9AE}" pid="3" name="ICV">
    <vt:lpwstr>2FEE453100804ABBAB31FAF03D8A2E48</vt:lpwstr>
  </property>
  <property fmtid="{D5CDD505-2E9C-101B-9397-08002B2CF9AE}" pid="4" name="KSOProductBuildVer">
    <vt:lpwstr>2052-12.1.0.15712</vt:lpwstr>
  </property>
</Properties>
</file>

<file path=docProps/thumbnail.jpeg>
</file>